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256" r:id="rId5"/>
    <p:sldId id="277" r:id="rId6"/>
    <p:sldId id="261" r:id="rId7"/>
    <p:sldId id="289" r:id="rId8"/>
    <p:sldId id="258" r:id="rId9"/>
    <p:sldId id="278" r:id="rId10"/>
    <p:sldId id="300" r:id="rId11"/>
    <p:sldId id="264" r:id="rId12"/>
    <p:sldId id="302" r:id="rId13"/>
    <p:sldId id="296" r:id="rId14"/>
    <p:sldId id="307" r:id="rId15"/>
    <p:sldId id="301" r:id="rId16"/>
    <p:sldId id="303" r:id="rId17"/>
    <p:sldId id="304" r:id="rId18"/>
    <p:sldId id="294" r:id="rId19"/>
    <p:sldId id="305" r:id="rId20"/>
    <p:sldId id="306" r:id="rId21"/>
    <p:sldId id="266" r:id="rId22"/>
    <p:sldId id="298" r:id="rId23"/>
    <p:sldId id="275" r:id="rId24"/>
    <p:sldId id="271"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16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p:normalViewPr>
  <p:slideViewPr>
    <p:cSldViewPr snapToGrid="0">
      <p:cViewPr varScale="1">
        <p:scale>
          <a:sx n="142" d="100"/>
          <a:sy n="142" d="100"/>
        </p:scale>
        <p:origin x="516" y="68"/>
      </p:cViewPr>
      <p:guideLst>
        <p:guide orient="horz" pos="3360"/>
        <p:guide pos="16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1248" y="828"/>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5/31/2023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790441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are the results of the clustering and outlier detection.</a:t>
            </a:r>
          </a:p>
          <a:p>
            <a:r>
              <a:rPr lang="en-AU" dirty="0"/>
              <a:t>For the sake of my computer we used variations of a </a:t>
            </a:r>
            <a:r>
              <a:rPr lang="en-AU" dirty="0" err="1"/>
              <a:t>downsampled</a:t>
            </a:r>
            <a:r>
              <a:rPr lang="en-AU" dirty="0"/>
              <a:t> sub-set of the total dataset &gt;2.4million points, but almost always came out with the same number of clusters and outliers.</a:t>
            </a:r>
          </a:p>
          <a:p>
            <a:r>
              <a:rPr lang="en-AU" dirty="0"/>
              <a:t>For the purposes of training the model, we settled on 500k samples. (although in the image its set to 10k which was used for the purpose of creating aesthetic visualisations, as any more and it just looks like a solid mass of points)</a:t>
            </a:r>
          </a:p>
          <a:p>
            <a:r>
              <a:rPr lang="en-AU" dirty="0"/>
              <a:t>On the top left you can see the cluster groups, generally 1 large cluster forms in red, which likely corresponds to the barren host rock sediments that make up a majority of the data, with smaller clusters forming at higher densities and gamma values, corresponding to other unique lithologies.</a:t>
            </a:r>
          </a:p>
          <a:p>
            <a:r>
              <a:rPr lang="en-AU" dirty="0"/>
              <a:t>The grey points in this case are the initial classification of potential “outliers”, however after we use our threshold, you can see on the top right, the data points in red, which are the final output of classified outliers.</a:t>
            </a:r>
          </a:p>
          <a:p>
            <a:r>
              <a:rPr lang="en-AU" dirty="0"/>
              <a:t>Finally at the bottom we included an example of the points which were filtered out in the earlier stages, where I </a:t>
            </a:r>
            <a:r>
              <a:rPr lang="en-AU" dirty="0" err="1"/>
              <a:t>mentiond</a:t>
            </a:r>
            <a:r>
              <a:rPr lang="en-AU" dirty="0"/>
              <a:t> how points that fell far outside the specifications of the tool were removed and classified as critical outliers. So the bottom image is the same as the top two, where all points in the top chart have been coloured blue, as either good data or potential warnings, and critical outliers are shown in red, as a result of poor tool calibration or technical issues.</a:t>
            </a:r>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974492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Once we had classified outliers and re-appended them to the original </a:t>
            </a:r>
            <a:r>
              <a:rPr lang="en-AU" dirty="0" err="1"/>
              <a:t>dataframe</a:t>
            </a:r>
            <a:r>
              <a:rPr lang="en-AU" dirty="0"/>
              <a:t>, we used these results to train a supervised model using Logistic regression.</a:t>
            </a:r>
          </a:p>
          <a:p>
            <a:r>
              <a:rPr lang="en-AU" dirty="0"/>
              <a:t>Here we re-introduced the original dataset and reduced it down to only the columns required for training and re-merging.</a:t>
            </a:r>
          </a:p>
          <a:p>
            <a:r>
              <a:rPr lang="en-AU" dirty="0"/>
              <a:t>The dataset was split into training and test data, and due to the low number of outliers relative to the total dataset, in order to prevent overtraining, we used the random </a:t>
            </a:r>
            <a:r>
              <a:rPr lang="en-AU" dirty="0" err="1"/>
              <a:t>oversampler</a:t>
            </a:r>
            <a:r>
              <a:rPr lang="en-AU" dirty="0"/>
              <a:t> to ensure it was being fed the same number of outliers and non-outliers.</a:t>
            </a:r>
          </a:p>
          <a:p>
            <a:r>
              <a:rPr lang="en-AU" dirty="0"/>
              <a:t>Once the training was completed we printed the results using a classification report, and obtained an accuracy of 89%, with fairly decent recall and precision for both outliers and non-outliers, although it fluctuated by a couple of percent.</a:t>
            </a:r>
          </a:p>
          <a:p>
            <a:r>
              <a:rPr lang="en-AU" dirty="0"/>
              <a:t>The classifier was then returned from the function so that the model can be used to quickly predict outliers in holes for operators in the field.</a:t>
            </a:r>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163960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Finally, the only function that will need to be used regularly will take in the classifier that has been trained on the dataset with the appropriate prefix, and the new data which could be from a single hole, or at the end of the day when they upload the data.</a:t>
            </a:r>
          </a:p>
          <a:p>
            <a:r>
              <a:rPr lang="en-AU" dirty="0"/>
              <a:t>We simulated this by selecting another random sample of 100 datapoints from the original dataset (most of which if not all that the model wasn’t trained on), and the final results were coming back at around 5% of data being classified as an outlier (warning).</a:t>
            </a:r>
          </a:p>
          <a:p>
            <a:r>
              <a:rPr lang="en-AU" dirty="0"/>
              <a:t>It will be at the discretion of an operator to determine what the appropriate threshold should be for % of outliers in the data, as they should only be taken as a warning and not necessarily that the data is bad. As some times outliers can be a good thing too!</a:t>
            </a:r>
          </a:p>
          <a:p>
            <a:r>
              <a:rPr lang="en-AU" dirty="0"/>
              <a:t>The appended results are returned to the original data input and exported as a csv for ease of use, however this can be changed to an output destination of their choice.</a:t>
            </a: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172497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3 types compliance, equipment was registered as Compliant, Action needed (where the time to expire is within a month), Critical ( within a week) or Non compliant. One of the visualizations plotted the compliance by location. </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3627312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3507585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269636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724884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462814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https://math.stackexchange.com/questions/4045242/averaging-over-mahalanobis-distance-vectors-of-different-clusters</a:t>
            </a:r>
          </a:p>
          <a:p>
            <a:endParaRPr lang="en-US" dirty="0"/>
          </a:p>
          <a:p>
            <a:r>
              <a:rPr lang="en-US" dirty="0"/>
              <a:t>https://towardsdatascience.com/machine-learning-for-anomaly-detection-elliptic-envelope-2c90528df0a6</a:t>
            </a:r>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831653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location, more than one product line can be present. For this reason a drill down visualization was added to check to see whether there were differences between product lines. This chart also presents the data for the 3 types of compliance.</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06901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location, more than one product line can be present. For this reason a drill down visualization was added to check to see whether there were differences between product lines. This chart also presents the data for the 3 types of compliance.</a:t>
            </a:r>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771685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the data for the three geophysical parameters is split between two different tools, which has been run through the same holes. </a:t>
            </a:r>
          </a:p>
          <a:p>
            <a:r>
              <a:rPr lang="en-US" dirty="0"/>
              <a:t>The first step is taking the two outputs from the tools and merging them together based on a common well and depth.</a:t>
            </a:r>
          </a:p>
          <a:p>
            <a:r>
              <a:rPr lang="en-US" dirty="0"/>
              <a:t>Then a list of prefixes are extracted using regex, in order to ensure that we look at each geological area independently from one and other, and a merged </a:t>
            </a:r>
            <a:r>
              <a:rPr lang="en-US" dirty="0" err="1"/>
              <a:t>df</a:t>
            </a:r>
            <a:r>
              <a:rPr lang="en-US" dirty="0"/>
              <a:t> is output.</a:t>
            </a:r>
          </a:p>
          <a:p>
            <a:r>
              <a:rPr lang="en-US" dirty="0"/>
              <a:t>Once merging is complete, the </a:t>
            </a:r>
            <a:r>
              <a:rPr lang="en-US" dirty="0" err="1"/>
              <a:t>df</a:t>
            </a:r>
            <a:r>
              <a:rPr lang="en-US" dirty="0"/>
              <a:t> goes through a process of cleaning NA values, represented by -999.25. additionally based on tool specifications values that fall far outside of realistic values are removed, </a:t>
            </a:r>
          </a:p>
          <a:p>
            <a:r>
              <a:rPr lang="en-US" dirty="0"/>
              <a:t>which will then be classified as critical outliers by the </a:t>
            </a:r>
            <a:r>
              <a:rPr lang="en-US" dirty="0" err="1"/>
              <a:t>mergeClusteredData</a:t>
            </a:r>
            <a:r>
              <a:rPr lang="en-US" dirty="0"/>
              <a:t> (suggesting some kind of tool malfunction has occurred). Following the process of clustering and outlier detection.</a:t>
            </a:r>
          </a:p>
          <a:p>
            <a:endParaRPr lang="en-US" dirty="0"/>
          </a:p>
          <a:p>
            <a:endParaRPr lang="en-AU"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474494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https://en.wikipedia.org/wiki/DBSCAN</a:t>
            </a:r>
          </a:p>
          <a:p>
            <a:r>
              <a:rPr lang="en-AU" dirty="0"/>
              <a:t>A couple of different methods of clustering were trialled, however we settled on DBSCAN which seemed to best represent realistic clusters forming in the data.</a:t>
            </a:r>
            <a:r>
              <a:rPr lang="en-US" b="0" i="0" dirty="0">
                <a:solidFill>
                  <a:srgbClr val="D1D5DB"/>
                </a:solidFill>
                <a:effectLst/>
                <a:latin typeface="Söhne"/>
              </a:rPr>
              <a:t> Density-Based Spatial Clustering of Applications with Noise</a:t>
            </a:r>
            <a:endParaRPr lang="en-AU" dirty="0"/>
          </a:p>
          <a:p>
            <a:r>
              <a:rPr lang="en-AU" dirty="0"/>
              <a:t>In this function we feed in the cleaned data which at this point is saved inside a dictionary with the key being the unique prefix, as well as the prefix list obtained earlier.</a:t>
            </a:r>
          </a:p>
          <a:p>
            <a:r>
              <a:rPr lang="en-AU" dirty="0"/>
              <a:t>We then loop through each prefix and perform clustering and outlier detection separately, scaling the 3 geophysical response columns, as well as retaining the well and depth columns so that the outputs can be re-combined with the original data later.</a:t>
            </a:r>
          </a:p>
          <a:p>
            <a:r>
              <a:rPr lang="en-AU" dirty="0"/>
              <a:t>We then scale the susceptibility, density and gamma results and perform the process of using DBSCAN to cluster the data. We played around with the number of </a:t>
            </a:r>
            <a:r>
              <a:rPr lang="en-AU" dirty="0" err="1"/>
              <a:t>min_samples</a:t>
            </a:r>
            <a:r>
              <a:rPr lang="en-AU" dirty="0"/>
              <a:t> and eps values and settled on 30 and 0.3  respectively. </a:t>
            </a:r>
          </a:p>
          <a:p>
            <a:r>
              <a:rPr lang="en-AU" dirty="0"/>
              <a:t>Eps </a:t>
            </a:r>
            <a:r>
              <a:rPr lang="en-AU" dirty="0" err="1"/>
              <a:t>determins</a:t>
            </a:r>
            <a:r>
              <a:rPr lang="en-AU" dirty="0"/>
              <a:t> the max </a:t>
            </a:r>
            <a:r>
              <a:rPr lang="en-AU" dirty="0" err="1"/>
              <a:t>discance</a:t>
            </a:r>
            <a:r>
              <a:rPr lang="en-AU" dirty="0"/>
              <a:t> between two samples for them to be considered in the same neighbourhood and min samples is how many samples are required to form a cluster. Although using this method a large volume of the data tends to be considered “outliers”, however due to the shape and scale of the data we further refined this with a threshold of.5 to restrict the </a:t>
            </a:r>
            <a:r>
              <a:rPr lang="en-AU" dirty="0" err="1"/>
              <a:t>ouglier</a:t>
            </a:r>
            <a:r>
              <a:rPr lang="en-AU" dirty="0"/>
              <a:t> classification further to what we visually felt was a reasonable number.</a:t>
            </a:r>
          </a:p>
          <a:p>
            <a:r>
              <a:rPr lang="en-AU" dirty="0"/>
              <a:t>Finally, samples that are have an </a:t>
            </a:r>
            <a:r>
              <a:rPr lang="en-AU" dirty="0" err="1"/>
              <a:t>oulier</a:t>
            </a:r>
            <a:r>
              <a:rPr lang="en-AU" dirty="0"/>
              <a:t> score &gt; than the threshold value are assigned true for a new column </a:t>
            </a:r>
            <a:r>
              <a:rPr lang="en-AU" dirty="0" err="1"/>
              <a:t>is_outlier</a:t>
            </a:r>
            <a:r>
              <a:rPr lang="en-AU" dirty="0"/>
              <a:t>, and are appended back into the original dictionary, under the prefix being fed into the for loop.</a:t>
            </a:r>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4225930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https://math.stackexchange.com/questions/4045242/averaging-over-mahalanobis-distance-vectors-of-different-clusters</a:t>
            </a:r>
          </a:p>
          <a:p>
            <a:r>
              <a:rPr lang="en-US" dirty="0"/>
              <a:t>https://towardsdatascience.com/machine-learning-for-anomaly-detection-elliptic-envelope-2c90528df0a6</a:t>
            </a:r>
          </a:p>
          <a:p>
            <a:r>
              <a:rPr lang="en-AU" dirty="0"/>
              <a:t>Just for some context, at the beginning of the project based on our experience of the geophysical properties of rocks as you progress through weathered rock at the surface, we initially assumed that the data would form elliptical clusters, as rock units density increases as a function of depth. </a:t>
            </a:r>
          </a:p>
          <a:p>
            <a:r>
              <a:rPr lang="en-AU" dirty="0"/>
              <a:t>For this we attempted to use Elliptic envelope method of clustering, which would work better for that distribution of data. And in order to automate the process of selecting an adequate number of clusters, rather than using more manual methods like the elbow method, we had been using silhouette scoring. When </a:t>
            </a:r>
            <a:r>
              <a:rPr lang="en-AU" dirty="0" err="1"/>
              <a:t>uising</a:t>
            </a:r>
            <a:r>
              <a:rPr lang="en-AU" dirty="0"/>
              <a:t> this method, the shape of the clusters tended to be quite poor, simply splitting the data in half down the middle, due to the non elliptical nature of the points, and it pulled out far too many outliers, so we chose to peruse another method.</a:t>
            </a:r>
          </a:p>
          <a:p>
            <a:r>
              <a:rPr lang="en-AU" dirty="0"/>
              <a:t>Similarly, not included here we also attempted to use Empirical covariance, however ran into a similar issue, where the shape of the clusters didn’t seem to adequately explain the data and far too many outliers were being predicted, which visually didn’t seem to be the case.</a:t>
            </a:r>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3651751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
        <p:nvSpPr>
          <p:cNvPr id="8" name="TextBox 7">
            <a:extLst>
              <a:ext uri="{FF2B5EF4-FFF2-40B4-BE49-F238E27FC236}">
                <a16:creationId xmlns:a16="http://schemas.microsoft.com/office/drawing/2014/main" id="{DCF67CC9-C72F-4106-087C-440D33FC2031}"/>
              </a:ext>
            </a:extLst>
          </p:cNvPr>
          <p:cNvSpPr txBox="1"/>
          <p:nvPr userDrawn="1">
            <p:extLst>
              <p:ext uri="{1162E1C5-73C7-4A58-AE30-91384D911F3F}">
                <p184:classification xmlns:p184="http://schemas.microsoft.com/office/powerpoint/2018/4/main" val="ftr"/>
              </p:ext>
            </p:extLst>
          </p:nvPr>
        </p:nvSpPr>
        <p:spPr>
          <a:xfrm>
            <a:off x="5804662" y="6705600"/>
            <a:ext cx="611188" cy="152400"/>
          </a:xfrm>
          <a:prstGeom prst="rect">
            <a:avLst/>
          </a:prstGeom>
        </p:spPr>
        <p:txBody>
          <a:bodyPr horzOverflow="overflow" lIns="0" tIns="0" rIns="0" bIns="0">
            <a:spAutoFit/>
          </a:bodyPr>
          <a:lstStyle/>
          <a:p>
            <a:pPr algn="l"/>
            <a:r>
              <a:rPr lang="en-AU" sz="1000">
                <a:solidFill>
                  <a:srgbClr val="000000"/>
                </a:solidFill>
                <a:latin typeface="Calibri" panose="020F0502020204030204" pitchFamily="34" charset="0"/>
                <a:cs typeface="Calibri" panose="020F0502020204030204" pitchFamily="34" charset="0"/>
              </a:rPr>
              <a:t>SLB-Private</a:t>
            </a:r>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80.sv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lcardsvr%20/" TargetMode="External"/><Relationship Id="rId2" Type="http://schemas.openxmlformats.org/officeDocument/2006/relationships/hyperlink" Target="mailto:lcardsvr@gmail.com" TargetMode="External"/><Relationship Id="rId1" Type="http://schemas.openxmlformats.org/officeDocument/2006/relationships/slideLayout" Target="../slideLayouts/slideLayout20.xml"/><Relationship Id="rId4" Type="http://schemas.openxmlformats.org/officeDocument/2006/relationships/hyperlink" Target="https://github.com/JoshMBe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3.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36.svg"/><Relationship Id="rId11" Type="http://schemas.openxmlformats.org/officeDocument/2006/relationships/image" Target="../media/image40.svg"/><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Project – 04</a:t>
            </a:r>
            <a:br>
              <a:rPr lang="en-US" dirty="0"/>
            </a:br>
            <a:r>
              <a:rPr lang="en-US" sz="2000" dirty="0"/>
              <a:t>Geophysical tool response</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normAutofit/>
          </a:bodyPr>
          <a:lstStyle/>
          <a:p>
            <a:r>
              <a:rPr lang="en-US" dirty="0"/>
              <a:t>Josh Bell / Luis Cardenas</a:t>
            </a:r>
          </a:p>
        </p:txBody>
      </p:sp>
      <p:sp>
        <p:nvSpPr>
          <p:cNvPr id="4" name="Rectangle 3">
            <a:extLst>
              <a:ext uri="{FF2B5EF4-FFF2-40B4-BE49-F238E27FC236}">
                <a16:creationId xmlns:a16="http://schemas.microsoft.com/office/drawing/2014/main" id="{54FDB854-C2A1-3E77-B5D2-7BB0B36C8158}"/>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056984" y="82289"/>
            <a:ext cx="8421688" cy="1325563"/>
          </a:xfrm>
        </p:spPr>
        <p:txBody>
          <a:bodyPr/>
          <a:lstStyle/>
          <a:p>
            <a:r>
              <a:rPr lang="en-US" dirty="0"/>
              <a:t>Data analysis /First operator aid</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32347" y="668437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 Placeholder 3">
            <a:extLst>
              <a:ext uri="{FF2B5EF4-FFF2-40B4-BE49-F238E27FC236}">
                <a16:creationId xmlns:a16="http://schemas.microsoft.com/office/drawing/2014/main" id="{4A4E6364-B993-287E-717C-C3A81F31CC28}"/>
              </a:ext>
            </a:extLst>
          </p:cNvPr>
          <p:cNvSpPr txBox="1">
            <a:spLocks/>
          </p:cNvSpPr>
          <p:nvPr/>
        </p:nvSpPr>
        <p:spPr>
          <a:xfrm>
            <a:off x="1440101" y="5171429"/>
            <a:ext cx="9311793" cy="10562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Operators run tools</a:t>
            </a:r>
          </a:p>
          <a:p>
            <a:pPr lvl="1">
              <a:buFont typeface="Wingdings" panose="05000000000000000000" pitchFamily="2" charset="2"/>
              <a:buChar char="ü"/>
            </a:pPr>
            <a:r>
              <a:rPr lang="en-ZA" sz="1600" dirty="0"/>
              <a:t>Lines coming up: Good or bad?</a:t>
            </a:r>
          </a:p>
        </p:txBody>
      </p:sp>
      <p:pic>
        <p:nvPicPr>
          <p:cNvPr id="3" name="Picture 2">
            <a:extLst>
              <a:ext uri="{FF2B5EF4-FFF2-40B4-BE49-F238E27FC236}">
                <a16:creationId xmlns:a16="http://schemas.microsoft.com/office/drawing/2014/main" id="{252840E8-D598-2FA7-7714-54516ED12E37}"/>
              </a:ext>
            </a:extLst>
          </p:cNvPr>
          <p:cNvPicPr>
            <a:picLocks noChangeAspect="1"/>
          </p:cNvPicPr>
          <p:nvPr/>
        </p:nvPicPr>
        <p:blipFill>
          <a:blip r:embed="rId3"/>
          <a:stretch>
            <a:fillRect/>
          </a:stretch>
        </p:blipFill>
        <p:spPr>
          <a:xfrm>
            <a:off x="5555140" y="1407852"/>
            <a:ext cx="4427060" cy="3634942"/>
          </a:xfrm>
          <a:prstGeom prst="rect">
            <a:avLst/>
          </a:prstGeom>
        </p:spPr>
      </p:pic>
      <p:pic>
        <p:nvPicPr>
          <p:cNvPr id="6" name="Picture 5">
            <a:extLst>
              <a:ext uri="{FF2B5EF4-FFF2-40B4-BE49-F238E27FC236}">
                <a16:creationId xmlns:a16="http://schemas.microsoft.com/office/drawing/2014/main" id="{8FFF5F0A-41E8-A253-71EC-B4BB8FB8867F}"/>
              </a:ext>
            </a:extLst>
          </p:cNvPr>
          <p:cNvPicPr>
            <a:picLocks noChangeAspect="1"/>
          </p:cNvPicPr>
          <p:nvPr/>
        </p:nvPicPr>
        <p:blipFill>
          <a:blip r:embed="rId4"/>
          <a:stretch>
            <a:fillRect/>
          </a:stretch>
        </p:blipFill>
        <p:spPr>
          <a:xfrm>
            <a:off x="1440101" y="1467084"/>
            <a:ext cx="2743199" cy="3074530"/>
          </a:xfrm>
          <a:prstGeom prst="rect">
            <a:avLst/>
          </a:prstGeom>
        </p:spPr>
      </p:pic>
    </p:spTree>
    <p:extLst>
      <p:ext uri="{BB962C8B-B14F-4D97-AF65-F5344CB8AC3E}">
        <p14:creationId xmlns:p14="http://schemas.microsoft.com/office/powerpoint/2010/main" val="125882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056984" y="82289"/>
            <a:ext cx="8421688" cy="1325563"/>
          </a:xfrm>
        </p:spPr>
        <p:txBody>
          <a:bodyPr/>
          <a:lstStyle/>
          <a:p>
            <a:r>
              <a:rPr lang="en-US" dirty="0"/>
              <a:t>Data analysis /First operator aid</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32347" y="668437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2A1E6A63-F037-AE39-092A-F9472C5DDCD6}"/>
              </a:ext>
            </a:extLst>
          </p:cNvPr>
          <p:cNvPicPr>
            <a:picLocks noChangeAspect="1"/>
          </p:cNvPicPr>
          <p:nvPr/>
        </p:nvPicPr>
        <p:blipFill>
          <a:blip r:embed="rId3"/>
          <a:stretch>
            <a:fillRect/>
          </a:stretch>
        </p:blipFill>
        <p:spPr>
          <a:xfrm>
            <a:off x="1299883" y="1148930"/>
            <a:ext cx="4929407" cy="4634173"/>
          </a:xfrm>
          <a:prstGeom prst="rect">
            <a:avLst/>
          </a:prstGeom>
        </p:spPr>
      </p:pic>
      <p:pic>
        <p:nvPicPr>
          <p:cNvPr id="7" name="Picture 6">
            <a:extLst>
              <a:ext uri="{FF2B5EF4-FFF2-40B4-BE49-F238E27FC236}">
                <a16:creationId xmlns:a16="http://schemas.microsoft.com/office/drawing/2014/main" id="{DE6453C7-17B5-C9DD-8099-8784B5BF523A}"/>
              </a:ext>
            </a:extLst>
          </p:cNvPr>
          <p:cNvPicPr>
            <a:picLocks noChangeAspect="1"/>
          </p:cNvPicPr>
          <p:nvPr/>
        </p:nvPicPr>
        <p:blipFill>
          <a:blip r:embed="rId4"/>
          <a:stretch>
            <a:fillRect/>
          </a:stretch>
        </p:blipFill>
        <p:spPr>
          <a:xfrm>
            <a:off x="6532814" y="1407852"/>
            <a:ext cx="4155571" cy="3855003"/>
          </a:xfrm>
          <a:prstGeom prst="rect">
            <a:avLst/>
          </a:prstGeom>
        </p:spPr>
      </p:pic>
      <p:sp>
        <p:nvSpPr>
          <p:cNvPr id="8" name="Text Placeholder 3">
            <a:extLst>
              <a:ext uri="{FF2B5EF4-FFF2-40B4-BE49-F238E27FC236}">
                <a16:creationId xmlns:a16="http://schemas.microsoft.com/office/drawing/2014/main" id="{92B54DE3-3B82-9AAC-0E74-00D7CE44938F}"/>
              </a:ext>
            </a:extLst>
          </p:cNvPr>
          <p:cNvSpPr txBox="1">
            <a:spLocks/>
          </p:cNvSpPr>
          <p:nvPr/>
        </p:nvSpPr>
        <p:spPr>
          <a:xfrm>
            <a:off x="1440102" y="5851001"/>
            <a:ext cx="9311793" cy="8704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ZA" sz="2000" dirty="0"/>
              <a:t>Interactive Tableau dashboard created to guide on expected tool responses</a:t>
            </a:r>
          </a:p>
          <a:p>
            <a:pPr>
              <a:buFont typeface="Wingdings" panose="05000000000000000000" pitchFamily="2" charset="2"/>
              <a:buChar char="ü"/>
            </a:pPr>
            <a:r>
              <a:rPr lang="en-ZA" sz="2000" dirty="0"/>
              <a:t>Guide for data cleaning for ML</a:t>
            </a:r>
          </a:p>
        </p:txBody>
      </p:sp>
    </p:spTree>
    <p:extLst>
      <p:ext uri="{BB962C8B-B14F-4D97-AF65-F5344CB8AC3E}">
        <p14:creationId xmlns:p14="http://schemas.microsoft.com/office/powerpoint/2010/main" val="288310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Cleaning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12</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6387155" y="1356298"/>
            <a:ext cx="5168352" cy="48352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ZA" sz="1600" dirty="0"/>
          </a:p>
          <a:p>
            <a:pPr lvl="1">
              <a:buFont typeface="Wingdings" panose="05000000000000000000" pitchFamily="2" charset="2"/>
              <a:buChar char="ü"/>
            </a:pPr>
            <a:r>
              <a:rPr lang="en-US" sz="1600" dirty="0"/>
              <a:t>Merged the dataset for </a:t>
            </a:r>
            <a:r>
              <a:rPr lang="en-US" sz="1600" dirty="0" err="1"/>
              <a:t>Magsus</a:t>
            </a:r>
            <a:r>
              <a:rPr lang="en-US" sz="1600" dirty="0"/>
              <a:t> and Density</a:t>
            </a:r>
          </a:p>
          <a:p>
            <a:pPr lvl="2">
              <a:buFont typeface="Wingdings" panose="05000000000000000000" pitchFamily="2" charset="2"/>
              <a:buChar char="ü"/>
            </a:pPr>
            <a:r>
              <a:rPr lang="en-US" sz="1200" dirty="0"/>
              <a:t>Hole with matching (‘well’ and ‘</a:t>
            </a:r>
            <a:r>
              <a:rPr lang="en-US" sz="1200" dirty="0" err="1"/>
              <a:t>Depth_M</a:t>
            </a:r>
            <a:r>
              <a:rPr lang="en-US" sz="1200" dirty="0"/>
              <a:t>’) </a:t>
            </a:r>
          </a:p>
          <a:p>
            <a:pPr marL="914400" lvl="2" indent="0">
              <a:buNone/>
            </a:pPr>
            <a:endParaRPr lang="en-ZA" sz="1200" dirty="0"/>
          </a:p>
          <a:p>
            <a:pPr lvl="1">
              <a:buFont typeface="Wingdings" panose="05000000000000000000" pitchFamily="2" charset="2"/>
              <a:buChar char="ü"/>
            </a:pPr>
            <a:r>
              <a:rPr lang="en-ZA" sz="1600" dirty="0"/>
              <a:t>Removed “999.25” Values</a:t>
            </a:r>
          </a:p>
          <a:p>
            <a:pPr lvl="2">
              <a:buFont typeface="Wingdings" panose="05000000000000000000" pitchFamily="2" charset="2"/>
              <a:buChar char="ü"/>
            </a:pPr>
            <a:r>
              <a:rPr lang="en-ZA" sz="1200" dirty="0"/>
              <a:t>Industry standard for N/A values in tool logging</a:t>
            </a:r>
          </a:p>
          <a:p>
            <a:pPr lvl="2">
              <a:buFont typeface="Wingdings" panose="05000000000000000000" pitchFamily="2" charset="2"/>
              <a:buChar char="ü"/>
            </a:pPr>
            <a:endParaRPr lang="en-ZA" sz="1200" dirty="0"/>
          </a:p>
          <a:p>
            <a:pPr lvl="1">
              <a:buFont typeface="Wingdings" panose="05000000000000000000" pitchFamily="2" charset="2"/>
              <a:buChar char="ü"/>
            </a:pPr>
            <a:r>
              <a:rPr lang="en-ZA" sz="1600" dirty="0"/>
              <a:t>Removed values that are not feasible</a:t>
            </a:r>
          </a:p>
          <a:p>
            <a:pPr lvl="2">
              <a:buFont typeface="Wingdings" panose="05000000000000000000" pitchFamily="2" charset="2"/>
              <a:buChar char="ü"/>
            </a:pPr>
            <a:r>
              <a:rPr lang="en-ZA" sz="1200" dirty="0"/>
              <a:t>Negative Susceptibility or Density values</a:t>
            </a:r>
          </a:p>
          <a:p>
            <a:pPr lvl="2">
              <a:buFont typeface="Wingdings" panose="05000000000000000000" pitchFamily="2" charset="2"/>
              <a:buChar char="ü"/>
            </a:pPr>
            <a:r>
              <a:rPr lang="en-ZA" sz="1200" dirty="0"/>
              <a:t>Values outside the general stats obtained from the analysis of the available data</a:t>
            </a:r>
          </a:p>
          <a:p>
            <a:pPr marL="914400" lvl="2" indent="0">
              <a:buNone/>
            </a:pPr>
            <a:endParaRPr lang="en-ZA" sz="1200" dirty="0"/>
          </a:p>
        </p:txBody>
      </p:sp>
      <p:pic>
        <p:nvPicPr>
          <p:cNvPr id="5" name="Picture 4">
            <a:extLst>
              <a:ext uri="{FF2B5EF4-FFF2-40B4-BE49-F238E27FC236}">
                <a16:creationId xmlns:a16="http://schemas.microsoft.com/office/drawing/2014/main" id="{92BD91D9-F989-730F-A740-6439FEAB5962}"/>
              </a:ext>
            </a:extLst>
          </p:cNvPr>
          <p:cNvPicPr>
            <a:picLocks noChangeAspect="1"/>
          </p:cNvPicPr>
          <p:nvPr/>
        </p:nvPicPr>
        <p:blipFill>
          <a:blip r:embed="rId3"/>
          <a:stretch>
            <a:fillRect/>
          </a:stretch>
        </p:blipFill>
        <p:spPr>
          <a:xfrm>
            <a:off x="339986" y="1394073"/>
            <a:ext cx="5835370" cy="1175179"/>
          </a:xfrm>
          <a:prstGeom prst="rect">
            <a:avLst/>
          </a:prstGeom>
        </p:spPr>
      </p:pic>
      <p:pic>
        <p:nvPicPr>
          <p:cNvPr id="10" name="Picture 9">
            <a:extLst>
              <a:ext uri="{FF2B5EF4-FFF2-40B4-BE49-F238E27FC236}">
                <a16:creationId xmlns:a16="http://schemas.microsoft.com/office/drawing/2014/main" id="{B9CB4BC6-C6AB-7DE6-3A23-268A8B5FDF10}"/>
              </a:ext>
            </a:extLst>
          </p:cNvPr>
          <p:cNvPicPr>
            <a:picLocks noChangeAspect="1"/>
          </p:cNvPicPr>
          <p:nvPr/>
        </p:nvPicPr>
        <p:blipFill>
          <a:blip r:embed="rId4"/>
          <a:stretch>
            <a:fillRect/>
          </a:stretch>
        </p:blipFill>
        <p:spPr>
          <a:xfrm>
            <a:off x="339986" y="2480036"/>
            <a:ext cx="5835369" cy="2273682"/>
          </a:xfrm>
          <a:prstGeom prst="rect">
            <a:avLst/>
          </a:prstGeom>
        </p:spPr>
      </p:pic>
      <p:pic>
        <p:nvPicPr>
          <p:cNvPr id="14" name="Picture 13">
            <a:extLst>
              <a:ext uri="{FF2B5EF4-FFF2-40B4-BE49-F238E27FC236}">
                <a16:creationId xmlns:a16="http://schemas.microsoft.com/office/drawing/2014/main" id="{6D0B35DA-160C-38F6-AA68-E9732174176A}"/>
              </a:ext>
            </a:extLst>
          </p:cNvPr>
          <p:cNvPicPr>
            <a:picLocks noChangeAspect="1"/>
          </p:cNvPicPr>
          <p:nvPr/>
        </p:nvPicPr>
        <p:blipFill>
          <a:blip r:embed="rId5"/>
          <a:stretch>
            <a:fillRect/>
          </a:stretch>
        </p:blipFill>
        <p:spPr>
          <a:xfrm>
            <a:off x="339985" y="4753718"/>
            <a:ext cx="5835766" cy="1252171"/>
          </a:xfrm>
          <a:prstGeom prst="rect">
            <a:avLst/>
          </a:prstGeom>
        </p:spPr>
      </p:pic>
    </p:spTree>
    <p:extLst>
      <p:ext uri="{BB962C8B-B14F-4D97-AF65-F5344CB8AC3E}">
        <p14:creationId xmlns:p14="http://schemas.microsoft.com/office/powerpoint/2010/main" val="1560252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4716108" cy="846301"/>
          </a:xfrm>
        </p:spPr>
        <p:txBody>
          <a:bodyPr>
            <a:normAutofit fontScale="90000"/>
          </a:bodyPr>
          <a:lstStyle/>
          <a:p>
            <a:r>
              <a:rPr lang="en-ZA" dirty="0"/>
              <a:t>Clustering data – DBSCAN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13</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6194413" y="806106"/>
            <a:ext cx="5481849" cy="36460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The DBSCAN algorithm can be abstracted into the following steps:</a:t>
            </a:r>
          </a:p>
          <a:p>
            <a:r>
              <a:rPr lang="en-US" sz="1600" dirty="0"/>
              <a:t>Find the points in the ε neighborhood of every point, and identify the core points with more than </a:t>
            </a:r>
            <a:r>
              <a:rPr lang="en-US" sz="1600" dirty="0" err="1"/>
              <a:t>minPts</a:t>
            </a:r>
            <a:r>
              <a:rPr lang="en-US" sz="1600" dirty="0"/>
              <a:t> neighbors.</a:t>
            </a:r>
          </a:p>
          <a:p>
            <a:r>
              <a:rPr lang="en-US" sz="1600" dirty="0"/>
              <a:t>Find the connected components of core points on the neighbor graph, ignoring all non-core points.</a:t>
            </a:r>
          </a:p>
          <a:p>
            <a:r>
              <a:rPr lang="en-US" sz="1600" dirty="0"/>
              <a:t>Assign each non-core point to a nearby cluster if the cluster is an ε (eps) neighbor, otherwise assign it to noise.</a:t>
            </a:r>
          </a:p>
          <a:p>
            <a:pPr marL="0" indent="0">
              <a:buNone/>
            </a:pPr>
            <a:endParaRPr lang="en-US" sz="1600" dirty="0"/>
          </a:p>
          <a:p>
            <a:pPr marL="0" indent="0">
              <a:buNone/>
            </a:pPr>
            <a:r>
              <a:rPr lang="en-US" sz="1600" dirty="0"/>
              <a:t>Clustered data by hole prefix (hole geography)</a:t>
            </a:r>
          </a:p>
        </p:txBody>
      </p:sp>
      <p:pic>
        <p:nvPicPr>
          <p:cNvPr id="6" name="Picture 5">
            <a:extLst>
              <a:ext uri="{FF2B5EF4-FFF2-40B4-BE49-F238E27FC236}">
                <a16:creationId xmlns:a16="http://schemas.microsoft.com/office/drawing/2014/main" id="{E64E645E-27A0-1548-544B-C262CFD46CCE}"/>
              </a:ext>
            </a:extLst>
          </p:cNvPr>
          <p:cNvPicPr>
            <a:picLocks noChangeAspect="1"/>
          </p:cNvPicPr>
          <p:nvPr/>
        </p:nvPicPr>
        <p:blipFill>
          <a:blip r:embed="rId3"/>
          <a:stretch>
            <a:fillRect/>
          </a:stretch>
        </p:blipFill>
        <p:spPr>
          <a:xfrm>
            <a:off x="7453898" y="3892232"/>
            <a:ext cx="2660055" cy="2788250"/>
          </a:xfrm>
          <a:prstGeom prst="rect">
            <a:avLst/>
          </a:prstGeom>
        </p:spPr>
      </p:pic>
      <p:pic>
        <p:nvPicPr>
          <p:cNvPr id="5" name="Picture 4">
            <a:extLst>
              <a:ext uri="{FF2B5EF4-FFF2-40B4-BE49-F238E27FC236}">
                <a16:creationId xmlns:a16="http://schemas.microsoft.com/office/drawing/2014/main" id="{7C514666-82B0-F899-6712-8F902B039EF7}"/>
              </a:ext>
            </a:extLst>
          </p:cNvPr>
          <p:cNvPicPr>
            <a:picLocks noChangeAspect="1"/>
          </p:cNvPicPr>
          <p:nvPr/>
        </p:nvPicPr>
        <p:blipFill>
          <a:blip r:embed="rId4"/>
          <a:stretch>
            <a:fillRect/>
          </a:stretch>
        </p:blipFill>
        <p:spPr>
          <a:xfrm>
            <a:off x="285515" y="1083966"/>
            <a:ext cx="5286641" cy="5115128"/>
          </a:xfrm>
          <a:prstGeom prst="rect">
            <a:avLst/>
          </a:prstGeom>
        </p:spPr>
      </p:pic>
    </p:spTree>
    <p:extLst>
      <p:ext uri="{BB962C8B-B14F-4D97-AF65-F5344CB8AC3E}">
        <p14:creationId xmlns:p14="http://schemas.microsoft.com/office/powerpoint/2010/main" val="7327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4716108" cy="846301"/>
          </a:xfrm>
        </p:spPr>
        <p:txBody>
          <a:bodyPr>
            <a:normAutofit/>
          </a:bodyPr>
          <a:lstStyle/>
          <a:p>
            <a:r>
              <a:rPr lang="en-ZA" dirty="0"/>
              <a:t>Clustering data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14</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339986" y="1229257"/>
            <a:ext cx="5481849" cy="36460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Use of Silhouette scores to predict n of clusters</a:t>
            </a:r>
          </a:p>
          <a:p>
            <a:pPr marL="0" indent="0">
              <a:buNone/>
            </a:pPr>
            <a:endParaRPr lang="en-US" sz="1600" dirty="0"/>
          </a:p>
          <a:p>
            <a:pPr marL="0" indent="0">
              <a:buNone/>
            </a:pPr>
            <a:r>
              <a:rPr lang="en-US" sz="1600" dirty="0"/>
              <a:t>Elliptic Envelope method was attempted to predict outliers due to expectation of elliptical shaped clusters</a:t>
            </a:r>
          </a:p>
          <a:p>
            <a:pPr marL="0" indent="0">
              <a:buNone/>
            </a:pPr>
            <a:endParaRPr lang="en-US" sz="1600" dirty="0"/>
          </a:p>
          <a:p>
            <a:pPr marL="0" indent="0">
              <a:buNone/>
            </a:pPr>
            <a:r>
              <a:rPr lang="en-US" sz="1600" dirty="0"/>
              <a:t>This method did not work well, however was left in incase, other areas may have data that behaves elliptically</a:t>
            </a:r>
          </a:p>
        </p:txBody>
      </p:sp>
      <p:pic>
        <p:nvPicPr>
          <p:cNvPr id="7" name="Picture 6">
            <a:extLst>
              <a:ext uri="{FF2B5EF4-FFF2-40B4-BE49-F238E27FC236}">
                <a16:creationId xmlns:a16="http://schemas.microsoft.com/office/drawing/2014/main" id="{A45C283E-67B5-3FA6-15FA-17454CA1E9F0}"/>
              </a:ext>
            </a:extLst>
          </p:cNvPr>
          <p:cNvPicPr>
            <a:picLocks noChangeAspect="1"/>
          </p:cNvPicPr>
          <p:nvPr/>
        </p:nvPicPr>
        <p:blipFill>
          <a:blip r:embed="rId3"/>
          <a:stretch>
            <a:fillRect/>
          </a:stretch>
        </p:blipFill>
        <p:spPr>
          <a:xfrm>
            <a:off x="6096000" y="887183"/>
            <a:ext cx="4416778" cy="5307101"/>
          </a:xfrm>
          <a:prstGeom prst="rect">
            <a:avLst/>
          </a:prstGeom>
        </p:spPr>
      </p:pic>
    </p:spTree>
    <p:extLst>
      <p:ext uri="{BB962C8B-B14F-4D97-AF65-F5344CB8AC3E}">
        <p14:creationId xmlns:p14="http://schemas.microsoft.com/office/powerpoint/2010/main" val="31789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Clustering Results</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15</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2930982" y="5290781"/>
            <a:ext cx="8205591" cy="11259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Other clustering algorithms were used, but the best results were obtained with </a:t>
            </a:r>
            <a:r>
              <a:rPr lang="en-ZA" sz="2000" dirty="0" err="1"/>
              <a:t>DBScan</a:t>
            </a:r>
            <a:r>
              <a:rPr lang="en-ZA" sz="2000" dirty="0"/>
              <a:t>. </a:t>
            </a:r>
            <a:endParaRPr lang="en-US" sz="1600" dirty="0"/>
          </a:p>
        </p:txBody>
      </p:sp>
      <p:pic>
        <p:nvPicPr>
          <p:cNvPr id="21" name="Picture 20">
            <a:extLst>
              <a:ext uri="{FF2B5EF4-FFF2-40B4-BE49-F238E27FC236}">
                <a16:creationId xmlns:a16="http://schemas.microsoft.com/office/drawing/2014/main" id="{35011FF0-310E-00F8-75F5-675859103B9A}"/>
              </a:ext>
            </a:extLst>
          </p:cNvPr>
          <p:cNvPicPr>
            <a:picLocks noChangeAspect="1"/>
          </p:cNvPicPr>
          <p:nvPr/>
        </p:nvPicPr>
        <p:blipFill>
          <a:blip r:embed="rId3"/>
          <a:stretch>
            <a:fillRect/>
          </a:stretch>
        </p:blipFill>
        <p:spPr>
          <a:xfrm>
            <a:off x="377015" y="4195998"/>
            <a:ext cx="5389641" cy="636098"/>
          </a:xfrm>
          <a:prstGeom prst="rect">
            <a:avLst/>
          </a:prstGeom>
        </p:spPr>
      </p:pic>
      <p:pic>
        <p:nvPicPr>
          <p:cNvPr id="24" name="Picture 23">
            <a:extLst>
              <a:ext uri="{FF2B5EF4-FFF2-40B4-BE49-F238E27FC236}">
                <a16:creationId xmlns:a16="http://schemas.microsoft.com/office/drawing/2014/main" id="{2F93896C-22C0-F55A-B5BA-3DF990DC16F1}"/>
              </a:ext>
            </a:extLst>
          </p:cNvPr>
          <p:cNvPicPr>
            <a:picLocks noChangeAspect="1"/>
          </p:cNvPicPr>
          <p:nvPr/>
        </p:nvPicPr>
        <p:blipFill rotWithShape="1">
          <a:blip r:embed="rId4"/>
          <a:srcRect l="10510" t="14085" b="12349"/>
          <a:stretch/>
        </p:blipFill>
        <p:spPr>
          <a:xfrm>
            <a:off x="5994333" y="653110"/>
            <a:ext cx="3026499" cy="1990392"/>
          </a:xfrm>
          <a:prstGeom prst="rect">
            <a:avLst/>
          </a:prstGeom>
        </p:spPr>
      </p:pic>
      <p:pic>
        <p:nvPicPr>
          <p:cNvPr id="26" name="Picture 25">
            <a:extLst>
              <a:ext uri="{FF2B5EF4-FFF2-40B4-BE49-F238E27FC236}">
                <a16:creationId xmlns:a16="http://schemas.microsoft.com/office/drawing/2014/main" id="{D7385698-95A5-5DF6-D8FE-386211AEB8F1}"/>
              </a:ext>
            </a:extLst>
          </p:cNvPr>
          <p:cNvPicPr>
            <a:picLocks noChangeAspect="1"/>
          </p:cNvPicPr>
          <p:nvPr/>
        </p:nvPicPr>
        <p:blipFill rotWithShape="1">
          <a:blip r:embed="rId5"/>
          <a:srcRect t="3664" b="10709"/>
          <a:stretch/>
        </p:blipFill>
        <p:spPr>
          <a:xfrm>
            <a:off x="8832688" y="527612"/>
            <a:ext cx="3146417" cy="1990392"/>
          </a:xfrm>
          <a:prstGeom prst="rect">
            <a:avLst/>
          </a:prstGeom>
        </p:spPr>
      </p:pic>
      <p:pic>
        <p:nvPicPr>
          <p:cNvPr id="29" name="Picture 28">
            <a:extLst>
              <a:ext uri="{FF2B5EF4-FFF2-40B4-BE49-F238E27FC236}">
                <a16:creationId xmlns:a16="http://schemas.microsoft.com/office/drawing/2014/main" id="{31CA6544-BD93-0E95-801D-06E16540BE89}"/>
              </a:ext>
            </a:extLst>
          </p:cNvPr>
          <p:cNvPicPr>
            <a:picLocks noChangeAspect="1"/>
          </p:cNvPicPr>
          <p:nvPr/>
        </p:nvPicPr>
        <p:blipFill rotWithShape="1">
          <a:blip r:embed="rId6"/>
          <a:srcRect t="9258"/>
          <a:stretch/>
        </p:blipFill>
        <p:spPr>
          <a:xfrm>
            <a:off x="6822373" y="2846447"/>
            <a:ext cx="3704664" cy="2119337"/>
          </a:xfrm>
          <a:prstGeom prst="rect">
            <a:avLst/>
          </a:prstGeom>
        </p:spPr>
      </p:pic>
      <p:pic>
        <p:nvPicPr>
          <p:cNvPr id="17" name="Picture 16">
            <a:extLst>
              <a:ext uri="{FF2B5EF4-FFF2-40B4-BE49-F238E27FC236}">
                <a16:creationId xmlns:a16="http://schemas.microsoft.com/office/drawing/2014/main" id="{B7EC80E3-EB70-6372-A01A-C1BE794673A8}"/>
              </a:ext>
            </a:extLst>
          </p:cNvPr>
          <p:cNvPicPr>
            <a:picLocks noChangeAspect="1"/>
          </p:cNvPicPr>
          <p:nvPr/>
        </p:nvPicPr>
        <p:blipFill>
          <a:blip r:embed="rId7"/>
          <a:stretch>
            <a:fillRect/>
          </a:stretch>
        </p:blipFill>
        <p:spPr>
          <a:xfrm>
            <a:off x="197224" y="1863096"/>
            <a:ext cx="5569432" cy="2165071"/>
          </a:xfrm>
          <a:prstGeom prst="rect">
            <a:avLst/>
          </a:prstGeom>
        </p:spPr>
      </p:pic>
    </p:spTree>
    <p:extLst>
      <p:ext uri="{BB962C8B-B14F-4D97-AF65-F5344CB8AC3E}">
        <p14:creationId xmlns:p14="http://schemas.microsoft.com/office/powerpoint/2010/main" val="355043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5" y="382956"/>
            <a:ext cx="5540861" cy="846301"/>
          </a:xfrm>
        </p:spPr>
        <p:txBody>
          <a:bodyPr>
            <a:normAutofit/>
          </a:bodyPr>
          <a:lstStyle/>
          <a:p>
            <a:r>
              <a:rPr lang="en-ZA" dirty="0"/>
              <a:t>Machine learning </a:t>
            </a:r>
            <a:r>
              <a:rPr lang="en-ZA" dirty="0" err="1"/>
              <a:t>REsults</a:t>
            </a:r>
            <a:endParaRPr lang="en-ZA" dirty="0"/>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16</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pic>
        <p:nvPicPr>
          <p:cNvPr id="5" name="Picture 4">
            <a:extLst>
              <a:ext uri="{FF2B5EF4-FFF2-40B4-BE49-F238E27FC236}">
                <a16:creationId xmlns:a16="http://schemas.microsoft.com/office/drawing/2014/main" id="{9B724FE8-E70D-B7B8-3203-1D72CC708456}"/>
              </a:ext>
            </a:extLst>
          </p:cNvPr>
          <p:cNvPicPr>
            <a:picLocks noChangeAspect="1"/>
          </p:cNvPicPr>
          <p:nvPr/>
        </p:nvPicPr>
        <p:blipFill>
          <a:blip r:embed="rId3"/>
          <a:stretch>
            <a:fillRect/>
          </a:stretch>
        </p:blipFill>
        <p:spPr>
          <a:xfrm>
            <a:off x="360167" y="1267953"/>
            <a:ext cx="4502414" cy="4318301"/>
          </a:xfrm>
          <a:prstGeom prst="rect">
            <a:avLst/>
          </a:prstGeom>
        </p:spPr>
      </p:pic>
      <p:pic>
        <p:nvPicPr>
          <p:cNvPr id="10" name="Picture 9">
            <a:extLst>
              <a:ext uri="{FF2B5EF4-FFF2-40B4-BE49-F238E27FC236}">
                <a16:creationId xmlns:a16="http://schemas.microsoft.com/office/drawing/2014/main" id="{7F34CA57-C3DC-AC7B-EA47-4BE3D2F79AA9}"/>
              </a:ext>
            </a:extLst>
          </p:cNvPr>
          <p:cNvPicPr>
            <a:picLocks noChangeAspect="1"/>
          </p:cNvPicPr>
          <p:nvPr/>
        </p:nvPicPr>
        <p:blipFill>
          <a:blip r:embed="rId4"/>
          <a:stretch>
            <a:fillRect/>
          </a:stretch>
        </p:blipFill>
        <p:spPr>
          <a:xfrm>
            <a:off x="5400537" y="1640991"/>
            <a:ext cx="4534655" cy="622133"/>
          </a:xfrm>
          <a:prstGeom prst="rect">
            <a:avLst/>
          </a:prstGeom>
        </p:spPr>
      </p:pic>
      <p:pic>
        <p:nvPicPr>
          <p:cNvPr id="13" name="Picture 12">
            <a:extLst>
              <a:ext uri="{FF2B5EF4-FFF2-40B4-BE49-F238E27FC236}">
                <a16:creationId xmlns:a16="http://schemas.microsoft.com/office/drawing/2014/main" id="{A4EC196F-863A-B7A8-AE5B-449EB3A6C9F2}"/>
              </a:ext>
            </a:extLst>
          </p:cNvPr>
          <p:cNvPicPr>
            <a:picLocks noChangeAspect="1"/>
          </p:cNvPicPr>
          <p:nvPr/>
        </p:nvPicPr>
        <p:blipFill>
          <a:blip r:embed="rId5"/>
          <a:stretch>
            <a:fillRect/>
          </a:stretch>
        </p:blipFill>
        <p:spPr>
          <a:xfrm>
            <a:off x="5400537" y="2418767"/>
            <a:ext cx="3289207" cy="1532667"/>
          </a:xfrm>
          <a:prstGeom prst="rect">
            <a:avLst/>
          </a:prstGeom>
        </p:spPr>
      </p:pic>
      <p:sp>
        <p:nvSpPr>
          <p:cNvPr id="3" name="Text Placeholder 3">
            <a:extLst>
              <a:ext uri="{FF2B5EF4-FFF2-40B4-BE49-F238E27FC236}">
                <a16:creationId xmlns:a16="http://schemas.microsoft.com/office/drawing/2014/main" id="{9A9AB193-DA98-FB3E-B34E-6ABAD7F50468}"/>
              </a:ext>
            </a:extLst>
          </p:cNvPr>
          <p:cNvSpPr txBox="1">
            <a:spLocks/>
          </p:cNvSpPr>
          <p:nvPr/>
        </p:nvSpPr>
        <p:spPr>
          <a:xfrm>
            <a:off x="5400537" y="4190030"/>
            <a:ext cx="5736036" cy="164537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Supervised model was trained using the now classified original dataset</a:t>
            </a:r>
          </a:p>
          <a:p>
            <a:r>
              <a:rPr lang="en-ZA" sz="2000" dirty="0"/>
              <a:t>Consistently obtaining an accuracy of 88-93% depending on the data used to train the model</a:t>
            </a:r>
          </a:p>
          <a:p>
            <a:r>
              <a:rPr lang="en-ZA" sz="2000" dirty="0"/>
              <a:t>The model was then returned from the function for quick classification of outliers in real time in the field</a:t>
            </a:r>
          </a:p>
          <a:p>
            <a:endParaRPr lang="en-ZA" sz="2000" dirty="0"/>
          </a:p>
        </p:txBody>
      </p:sp>
      <p:pic>
        <p:nvPicPr>
          <p:cNvPr id="6" name="Picture 5">
            <a:extLst>
              <a:ext uri="{FF2B5EF4-FFF2-40B4-BE49-F238E27FC236}">
                <a16:creationId xmlns:a16="http://schemas.microsoft.com/office/drawing/2014/main" id="{CAAA7465-1882-ED4E-FFEE-B2D32E13E419}"/>
              </a:ext>
            </a:extLst>
          </p:cNvPr>
          <p:cNvPicPr>
            <a:picLocks noChangeAspect="1"/>
          </p:cNvPicPr>
          <p:nvPr/>
        </p:nvPicPr>
        <p:blipFill>
          <a:blip r:embed="rId6"/>
          <a:stretch>
            <a:fillRect/>
          </a:stretch>
        </p:blipFill>
        <p:spPr>
          <a:xfrm>
            <a:off x="10342288" y="1529955"/>
            <a:ext cx="1706034" cy="2351764"/>
          </a:xfrm>
          <a:prstGeom prst="rect">
            <a:avLst/>
          </a:prstGeom>
        </p:spPr>
      </p:pic>
    </p:spTree>
    <p:extLst>
      <p:ext uri="{BB962C8B-B14F-4D97-AF65-F5344CB8AC3E}">
        <p14:creationId xmlns:p14="http://schemas.microsoft.com/office/powerpoint/2010/main" val="388465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5" y="382956"/>
            <a:ext cx="5540861" cy="846301"/>
          </a:xfrm>
        </p:spPr>
        <p:txBody>
          <a:bodyPr>
            <a:normAutofit/>
          </a:bodyPr>
          <a:lstStyle/>
          <a:p>
            <a:r>
              <a:rPr lang="en-ZA" dirty="0"/>
              <a:t>Machine learning Results</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17</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pic>
        <p:nvPicPr>
          <p:cNvPr id="7" name="Picture 6">
            <a:extLst>
              <a:ext uri="{FF2B5EF4-FFF2-40B4-BE49-F238E27FC236}">
                <a16:creationId xmlns:a16="http://schemas.microsoft.com/office/drawing/2014/main" id="{24301056-A260-B9D2-A051-FC7C94F43C4A}"/>
              </a:ext>
            </a:extLst>
          </p:cNvPr>
          <p:cNvPicPr>
            <a:picLocks noChangeAspect="1"/>
          </p:cNvPicPr>
          <p:nvPr/>
        </p:nvPicPr>
        <p:blipFill>
          <a:blip r:embed="rId3"/>
          <a:stretch>
            <a:fillRect/>
          </a:stretch>
        </p:blipFill>
        <p:spPr>
          <a:xfrm>
            <a:off x="339985" y="1304750"/>
            <a:ext cx="3704664" cy="1684797"/>
          </a:xfrm>
          <a:prstGeom prst="rect">
            <a:avLst/>
          </a:prstGeom>
        </p:spPr>
      </p:pic>
      <p:pic>
        <p:nvPicPr>
          <p:cNvPr id="15" name="Picture 14">
            <a:extLst>
              <a:ext uri="{FF2B5EF4-FFF2-40B4-BE49-F238E27FC236}">
                <a16:creationId xmlns:a16="http://schemas.microsoft.com/office/drawing/2014/main" id="{61883BBC-0857-E84E-4AFB-BF2F722D4DD5}"/>
              </a:ext>
            </a:extLst>
          </p:cNvPr>
          <p:cNvPicPr>
            <a:picLocks noChangeAspect="1"/>
          </p:cNvPicPr>
          <p:nvPr/>
        </p:nvPicPr>
        <p:blipFill>
          <a:blip r:embed="rId4"/>
          <a:stretch>
            <a:fillRect/>
          </a:stretch>
        </p:blipFill>
        <p:spPr>
          <a:xfrm>
            <a:off x="3987702" y="3385476"/>
            <a:ext cx="5318312" cy="403798"/>
          </a:xfrm>
          <a:prstGeom prst="rect">
            <a:avLst/>
          </a:prstGeom>
        </p:spPr>
      </p:pic>
      <p:pic>
        <p:nvPicPr>
          <p:cNvPr id="18" name="Picture 17">
            <a:extLst>
              <a:ext uri="{FF2B5EF4-FFF2-40B4-BE49-F238E27FC236}">
                <a16:creationId xmlns:a16="http://schemas.microsoft.com/office/drawing/2014/main" id="{FFB18B52-FEF0-8F4B-FDCA-315ACC01DAB3}"/>
              </a:ext>
            </a:extLst>
          </p:cNvPr>
          <p:cNvPicPr>
            <a:picLocks noChangeAspect="1"/>
          </p:cNvPicPr>
          <p:nvPr/>
        </p:nvPicPr>
        <p:blipFill>
          <a:blip r:embed="rId5"/>
          <a:stretch>
            <a:fillRect/>
          </a:stretch>
        </p:blipFill>
        <p:spPr>
          <a:xfrm>
            <a:off x="3987702" y="4020001"/>
            <a:ext cx="6199094" cy="660633"/>
          </a:xfrm>
          <a:prstGeom prst="rect">
            <a:avLst/>
          </a:prstGeom>
        </p:spPr>
      </p:pic>
      <p:pic>
        <p:nvPicPr>
          <p:cNvPr id="22" name="Picture 21">
            <a:extLst>
              <a:ext uri="{FF2B5EF4-FFF2-40B4-BE49-F238E27FC236}">
                <a16:creationId xmlns:a16="http://schemas.microsoft.com/office/drawing/2014/main" id="{7EB61020-DC1A-8513-F946-F4BD2F7B5BEB}"/>
              </a:ext>
            </a:extLst>
          </p:cNvPr>
          <p:cNvPicPr>
            <a:picLocks noChangeAspect="1"/>
          </p:cNvPicPr>
          <p:nvPr/>
        </p:nvPicPr>
        <p:blipFill>
          <a:blip r:embed="rId6"/>
          <a:stretch>
            <a:fillRect/>
          </a:stretch>
        </p:blipFill>
        <p:spPr>
          <a:xfrm>
            <a:off x="3987702" y="4926711"/>
            <a:ext cx="1249736" cy="557207"/>
          </a:xfrm>
          <a:prstGeom prst="rect">
            <a:avLst/>
          </a:prstGeom>
        </p:spPr>
      </p:pic>
      <p:sp>
        <p:nvSpPr>
          <p:cNvPr id="3" name="Text Placeholder 3">
            <a:extLst>
              <a:ext uri="{FF2B5EF4-FFF2-40B4-BE49-F238E27FC236}">
                <a16:creationId xmlns:a16="http://schemas.microsoft.com/office/drawing/2014/main" id="{6E341124-68EC-BA45-2D9E-3F79EDD2642E}"/>
              </a:ext>
            </a:extLst>
          </p:cNvPr>
          <p:cNvSpPr txBox="1">
            <a:spLocks/>
          </p:cNvSpPr>
          <p:nvPr/>
        </p:nvSpPr>
        <p:spPr>
          <a:xfrm>
            <a:off x="4612570" y="1229257"/>
            <a:ext cx="5736036" cy="164537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Another function is used to take in the classifier and a new dataset (1 hole or a days worth of data) and quickly predict outliers, based on the prefix/area the operator is working in</a:t>
            </a:r>
          </a:p>
          <a:p>
            <a:r>
              <a:rPr lang="en-ZA" sz="2000" dirty="0"/>
              <a:t>This was simulated using a different subset of the original dataset of 100 random samples</a:t>
            </a:r>
          </a:p>
          <a:p>
            <a:endParaRPr lang="en-ZA" sz="2000" dirty="0"/>
          </a:p>
        </p:txBody>
      </p:sp>
      <p:sp>
        <p:nvSpPr>
          <p:cNvPr id="5" name="Text Placeholder 3">
            <a:extLst>
              <a:ext uri="{FF2B5EF4-FFF2-40B4-BE49-F238E27FC236}">
                <a16:creationId xmlns:a16="http://schemas.microsoft.com/office/drawing/2014/main" id="{098E7041-1D95-F4CC-1230-D33F9A71DF97}"/>
              </a:ext>
            </a:extLst>
          </p:cNvPr>
          <p:cNvSpPr txBox="1">
            <a:spLocks/>
          </p:cNvSpPr>
          <p:nvPr/>
        </p:nvSpPr>
        <p:spPr>
          <a:xfrm>
            <a:off x="183644" y="3378096"/>
            <a:ext cx="3578658" cy="29110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Operators can then make calls in the field depending on the number of outliers predicted relative to the total number of data points</a:t>
            </a:r>
          </a:p>
        </p:txBody>
      </p:sp>
    </p:spTree>
    <p:extLst>
      <p:ext uri="{BB962C8B-B14F-4D97-AF65-F5344CB8AC3E}">
        <p14:creationId xmlns:p14="http://schemas.microsoft.com/office/powerpoint/2010/main" val="3150616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711810" y="96910"/>
            <a:ext cx="8421688" cy="1325563"/>
          </a:xfrm>
        </p:spPr>
        <p:txBody>
          <a:bodyPr/>
          <a:lstStyle/>
          <a:p>
            <a:r>
              <a:rPr lang="en-US" dirty="0"/>
              <a:t>Deciding criteria</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 Placeholder 3">
            <a:extLst>
              <a:ext uri="{FF2B5EF4-FFF2-40B4-BE49-F238E27FC236}">
                <a16:creationId xmlns:a16="http://schemas.microsoft.com/office/drawing/2014/main" id="{D78C1DC0-BA79-5F91-84A2-4FBEFBD8F4EF}"/>
              </a:ext>
            </a:extLst>
          </p:cNvPr>
          <p:cNvSpPr>
            <a:spLocks noGrp="1"/>
          </p:cNvSpPr>
          <p:nvPr>
            <p:ph type="body" idx="1"/>
          </p:nvPr>
        </p:nvSpPr>
        <p:spPr>
          <a:xfrm>
            <a:off x="777792" y="1259002"/>
            <a:ext cx="2882475" cy="823912"/>
          </a:xfrm>
        </p:spPr>
        <p:txBody>
          <a:bodyPr/>
          <a:lstStyle/>
          <a:p>
            <a:r>
              <a:rPr lang="en-ZA" dirty="0"/>
              <a:t>Information to decide </a:t>
            </a:r>
          </a:p>
        </p:txBody>
      </p:sp>
      <p:sp>
        <p:nvSpPr>
          <p:cNvPr id="7" name="Text Placeholder 3">
            <a:extLst>
              <a:ext uri="{FF2B5EF4-FFF2-40B4-BE49-F238E27FC236}">
                <a16:creationId xmlns:a16="http://schemas.microsoft.com/office/drawing/2014/main" id="{1306819E-40EC-A269-B5AB-372E78414C67}"/>
              </a:ext>
            </a:extLst>
          </p:cNvPr>
          <p:cNvSpPr txBox="1">
            <a:spLocks/>
          </p:cNvSpPr>
          <p:nvPr/>
        </p:nvSpPr>
        <p:spPr>
          <a:xfrm>
            <a:off x="240473" y="2260360"/>
            <a:ext cx="4313568" cy="1478163"/>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ü"/>
            </a:pPr>
            <a:r>
              <a:rPr lang="en-ZA" sz="1600" dirty="0"/>
              <a:t>Percentage of outliers per hole as compared to the model &lt; 5%  OK</a:t>
            </a:r>
          </a:p>
          <a:p>
            <a:pPr lvl="1">
              <a:buFont typeface="Wingdings" panose="05000000000000000000" pitchFamily="2" charset="2"/>
              <a:buChar char="ü"/>
            </a:pPr>
            <a:r>
              <a:rPr lang="en-ZA" sz="1600" dirty="0"/>
              <a:t>Tool outside spec – Not OK</a:t>
            </a:r>
          </a:p>
          <a:p>
            <a:pPr lvl="1">
              <a:buFont typeface="Wingdings" panose="05000000000000000000" pitchFamily="2" charset="2"/>
              <a:buChar char="ü"/>
            </a:pPr>
            <a:r>
              <a:rPr lang="en-ZA" sz="1600" dirty="0"/>
              <a:t>Hardware Fault – No Curve change – Not OK</a:t>
            </a:r>
          </a:p>
          <a:p>
            <a:pPr lvl="1">
              <a:buFont typeface="Wingdings" panose="05000000000000000000" pitchFamily="2" charset="2"/>
              <a:buChar char="ü"/>
            </a:pPr>
            <a:r>
              <a:rPr lang="en-ZA" sz="1600" dirty="0"/>
              <a:t>Percentage of outliers &gt; 5% up to 15% - Be cautious for next hole</a:t>
            </a:r>
          </a:p>
          <a:p>
            <a:pPr lvl="1">
              <a:buFont typeface="Wingdings" panose="05000000000000000000" pitchFamily="2" charset="2"/>
              <a:buChar char="ü"/>
            </a:pPr>
            <a:r>
              <a:rPr lang="en-ZA" sz="1600" dirty="0"/>
              <a:t>Percentage of outliers &gt; 15 % Warning: Call town</a:t>
            </a:r>
          </a:p>
          <a:p>
            <a:pPr lvl="1">
              <a:buFont typeface="Wingdings" panose="05000000000000000000" pitchFamily="2" charset="2"/>
              <a:buChar char="ü"/>
            </a:pPr>
            <a:endParaRPr lang="en-US" sz="1600" dirty="0"/>
          </a:p>
        </p:txBody>
      </p:sp>
      <p:pic>
        <p:nvPicPr>
          <p:cNvPr id="5" name="Picture 4">
            <a:extLst>
              <a:ext uri="{FF2B5EF4-FFF2-40B4-BE49-F238E27FC236}">
                <a16:creationId xmlns:a16="http://schemas.microsoft.com/office/drawing/2014/main" id="{1BBEB75A-9482-A374-2E51-E4C7B21E720C}"/>
              </a:ext>
            </a:extLst>
          </p:cNvPr>
          <p:cNvPicPr>
            <a:picLocks noChangeAspect="1"/>
          </p:cNvPicPr>
          <p:nvPr/>
        </p:nvPicPr>
        <p:blipFill>
          <a:blip r:embed="rId3"/>
          <a:stretch>
            <a:fillRect/>
          </a:stretch>
        </p:blipFill>
        <p:spPr>
          <a:xfrm>
            <a:off x="7382964" y="2602633"/>
            <a:ext cx="3797526" cy="3657600"/>
          </a:xfrm>
          <a:prstGeom prst="rect">
            <a:avLst/>
          </a:prstGeom>
        </p:spPr>
      </p:pic>
      <p:pic>
        <p:nvPicPr>
          <p:cNvPr id="4" name="Picture 3">
            <a:extLst>
              <a:ext uri="{FF2B5EF4-FFF2-40B4-BE49-F238E27FC236}">
                <a16:creationId xmlns:a16="http://schemas.microsoft.com/office/drawing/2014/main" id="{ADEC3C2E-CA7B-2EAC-4583-E78B7E75C1A1}"/>
              </a:ext>
            </a:extLst>
          </p:cNvPr>
          <p:cNvPicPr>
            <a:picLocks noChangeAspect="1"/>
          </p:cNvPicPr>
          <p:nvPr/>
        </p:nvPicPr>
        <p:blipFill>
          <a:blip r:embed="rId4"/>
          <a:stretch>
            <a:fillRect/>
          </a:stretch>
        </p:blipFill>
        <p:spPr>
          <a:xfrm>
            <a:off x="4912700" y="1991636"/>
            <a:ext cx="1984182" cy="2735190"/>
          </a:xfrm>
          <a:prstGeom prst="rect">
            <a:avLst/>
          </a:prstGeom>
        </p:spPr>
      </p:pic>
    </p:spTree>
    <p:extLst>
      <p:ext uri="{BB962C8B-B14F-4D97-AF65-F5344CB8AC3E}">
        <p14:creationId xmlns:p14="http://schemas.microsoft.com/office/powerpoint/2010/main" val="2121178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324469"/>
            <a:ext cx="8421688" cy="1325563"/>
          </a:xfrm>
        </p:spPr>
        <p:txBody>
          <a:bodyPr/>
          <a:lstStyle/>
          <a:p>
            <a:r>
              <a:rPr lang="en-US" dirty="0"/>
              <a:t>Final remarks</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2023</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12" name="Rectangle 11">
            <a:extLst>
              <a:ext uri="{FF2B5EF4-FFF2-40B4-BE49-F238E27FC236}">
                <a16:creationId xmlns:a16="http://schemas.microsoft.com/office/drawing/2014/main" id="{306F96E7-F3DB-18B4-933D-3FF8B1EBF59C}"/>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 Placeholder 3">
            <a:extLst>
              <a:ext uri="{FF2B5EF4-FFF2-40B4-BE49-F238E27FC236}">
                <a16:creationId xmlns:a16="http://schemas.microsoft.com/office/drawing/2014/main" id="{F0CD8AF9-C41D-08D2-E5ED-8859F66DB2AF}"/>
              </a:ext>
            </a:extLst>
          </p:cNvPr>
          <p:cNvSpPr txBox="1">
            <a:spLocks/>
          </p:cNvSpPr>
          <p:nvPr/>
        </p:nvSpPr>
        <p:spPr>
          <a:xfrm>
            <a:off x="754509" y="4203916"/>
            <a:ext cx="8818521" cy="157182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ü"/>
            </a:pPr>
            <a:r>
              <a:rPr lang="en-ZA" sz="1600" dirty="0"/>
              <a:t>Tools to help an operator that is not experienced were developed including an Interactive Visualization for the tools with Real Data that can show the user how variables interact</a:t>
            </a:r>
          </a:p>
          <a:p>
            <a:pPr lvl="1">
              <a:buFont typeface="Wingdings" panose="05000000000000000000" pitchFamily="2" charset="2"/>
              <a:buChar char="ü"/>
            </a:pPr>
            <a:r>
              <a:rPr lang="en-ZA" sz="1600" dirty="0"/>
              <a:t>A Clustering algorithm was successfully created merging geophysical variables Gamma Ray, </a:t>
            </a:r>
            <a:r>
              <a:rPr lang="en-ZA" sz="1600" dirty="0" err="1"/>
              <a:t>Magsus</a:t>
            </a:r>
            <a:r>
              <a:rPr lang="en-ZA" sz="1600" dirty="0"/>
              <a:t> and Density</a:t>
            </a:r>
          </a:p>
          <a:p>
            <a:pPr lvl="1">
              <a:buFont typeface="Wingdings" panose="05000000000000000000" pitchFamily="2" charset="2"/>
              <a:buChar char="ü"/>
            </a:pPr>
            <a:r>
              <a:rPr lang="en-ZA" sz="1600" dirty="0"/>
              <a:t>Visuals from the clustering give a powerful explanation of what is happening based on real data</a:t>
            </a:r>
          </a:p>
          <a:p>
            <a:pPr lvl="1">
              <a:buFont typeface="Wingdings" panose="05000000000000000000" pitchFamily="2" charset="2"/>
              <a:buChar char="ü"/>
            </a:pPr>
            <a:r>
              <a:rPr lang="en-ZA" sz="1600" dirty="0"/>
              <a:t>A logistic regression model was developed, which can provide the user confidence on the acquired data</a:t>
            </a:r>
            <a:endParaRPr lang="en-US" sz="1600" dirty="0"/>
          </a:p>
        </p:txBody>
      </p:sp>
      <p:pic>
        <p:nvPicPr>
          <p:cNvPr id="4" name="Picture 3">
            <a:extLst>
              <a:ext uri="{FF2B5EF4-FFF2-40B4-BE49-F238E27FC236}">
                <a16:creationId xmlns:a16="http://schemas.microsoft.com/office/drawing/2014/main" id="{10B87AB4-E15D-6305-EAF5-395B28493681}"/>
              </a:ext>
            </a:extLst>
          </p:cNvPr>
          <p:cNvPicPr>
            <a:picLocks noChangeAspect="1"/>
          </p:cNvPicPr>
          <p:nvPr/>
        </p:nvPicPr>
        <p:blipFill rotWithShape="1">
          <a:blip r:embed="rId3"/>
          <a:srcRect l="10495" t="7884" r="8657" b="13498"/>
          <a:stretch/>
        </p:blipFill>
        <p:spPr>
          <a:xfrm>
            <a:off x="4952359" y="1617455"/>
            <a:ext cx="2478742" cy="2117904"/>
          </a:xfrm>
          <a:prstGeom prst="rect">
            <a:avLst/>
          </a:prstGeom>
        </p:spPr>
      </p:pic>
      <p:pic>
        <p:nvPicPr>
          <p:cNvPr id="3" name="Picture 2">
            <a:extLst>
              <a:ext uri="{FF2B5EF4-FFF2-40B4-BE49-F238E27FC236}">
                <a16:creationId xmlns:a16="http://schemas.microsoft.com/office/drawing/2014/main" id="{F37EF665-19D2-81BD-B0D5-451340757EC5}"/>
              </a:ext>
            </a:extLst>
          </p:cNvPr>
          <p:cNvPicPr>
            <a:picLocks noChangeAspect="1"/>
          </p:cNvPicPr>
          <p:nvPr/>
        </p:nvPicPr>
        <p:blipFill>
          <a:blip r:embed="rId4"/>
          <a:stretch>
            <a:fillRect/>
          </a:stretch>
        </p:blipFill>
        <p:spPr>
          <a:xfrm>
            <a:off x="1917490" y="1617455"/>
            <a:ext cx="2478741" cy="2330283"/>
          </a:xfrm>
          <a:prstGeom prst="rect">
            <a:avLst/>
          </a:prstGeom>
        </p:spPr>
      </p:pic>
      <p:pic>
        <p:nvPicPr>
          <p:cNvPr id="5" name="Picture 4">
            <a:extLst>
              <a:ext uri="{FF2B5EF4-FFF2-40B4-BE49-F238E27FC236}">
                <a16:creationId xmlns:a16="http://schemas.microsoft.com/office/drawing/2014/main" id="{2C7D49D3-72DC-4C53-9BA2-3967A0FB554E}"/>
              </a:ext>
            </a:extLst>
          </p:cNvPr>
          <p:cNvPicPr>
            <a:picLocks noChangeAspect="1"/>
          </p:cNvPicPr>
          <p:nvPr/>
        </p:nvPicPr>
        <p:blipFill>
          <a:blip r:embed="rId5"/>
          <a:stretch>
            <a:fillRect/>
          </a:stretch>
        </p:blipFill>
        <p:spPr>
          <a:xfrm>
            <a:off x="7987229" y="1650032"/>
            <a:ext cx="3289207" cy="1532667"/>
          </a:xfrm>
          <a:prstGeom prst="rect">
            <a:avLst/>
          </a:prstGeom>
        </p:spPr>
      </p:pic>
    </p:spTree>
    <p:extLst>
      <p:ext uri="{BB962C8B-B14F-4D97-AF65-F5344CB8AC3E}">
        <p14:creationId xmlns:p14="http://schemas.microsoft.com/office/powerpoint/2010/main" val="3169923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p:txBody>
          <a:bodyPr/>
          <a:lstStyle/>
          <a:p>
            <a:r>
              <a:rPr lang="en-ZA" dirty="0"/>
              <a:t>background</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type="body" sz="quarter" idx="13"/>
          </p:nvPr>
        </p:nvSpPr>
        <p:spPr>
          <a:xfrm>
            <a:off x="5918935" y="1934166"/>
            <a:ext cx="5608873" cy="3048729"/>
          </a:xfrm>
        </p:spPr>
        <p:txBody>
          <a:bodyPr vert="horz" lIns="91440" tIns="45720" rIns="91440" bIns="45720" rtlCol="0">
            <a:normAutofit fontScale="85000" lnSpcReduction="20000"/>
          </a:bodyPr>
          <a:lstStyle/>
          <a:p>
            <a:r>
              <a:rPr lang="en-US" cap="small" dirty="0">
                <a:latin typeface="+mn-lt"/>
              </a:rPr>
              <a:t>Geophysical data plays a crucial role in the mining industry for various reasons. </a:t>
            </a:r>
          </a:p>
          <a:p>
            <a:r>
              <a:rPr lang="en-US" cap="small" dirty="0">
                <a:latin typeface="+mn-lt"/>
              </a:rPr>
              <a:t>It aids in target identification, exploration efficiency, resource assessment, environmental considerations, mine planning and monitoring, and cost reduction. </a:t>
            </a:r>
          </a:p>
          <a:p>
            <a:r>
              <a:rPr lang="en-US" cap="small" dirty="0">
                <a:latin typeface="+mn-lt"/>
              </a:rPr>
              <a:t>It also significantly contributes to informed decision-making, </a:t>
            </a:r>
            <a:r>
              <a:rPr lang="en-US" cap="small" dirty="0" err="1">
                <a:latin typeface="+mn-lt"/>
              </a:rPr>
              <a:t>maximising</a:t>
            </a:r>
            <a:r>
              <a:rPr lang="en-US" cap="small" dirty="0">
                <a:latin typeface="+mn-lt"/>
              </a:rPr>
              <a:t> the chances of success of operations while </a:t>
            </a:r>
            <a:r>
              <a:rPr lang="en-US" cap="small" dirty="0" err="1">
                <a:latin typeface="+mn-lt"/>
              </a:rPr>
              <a:t>minimising</a:t>
            </a:r>
            <a:r>
              <a:rPr lang="en-US" cap="small" dirty="0">
                <a:latin typeface="+mn-lt"/>
              </a:rPr>
              <a:t> risks and environmental impacts.</a:t>
            </a:r>
          </a:p>
          <a:p>
            <a:r>
              <a:rPr lang="en-US" cap="small" dirty="0">
                <a:latin typeface="+mn-lt"/>
              </a:rPr>
              <a:t>To obtain and acquire the data, personnel must use electronic tools that provide information from drilled holes.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20"/>
          </p:nvPr>
        </p:nvSpPr>
        <p:spPr/>
        <p:txBody>
          <a:bodyPr/>
          <a:lstStyle/>
          <a:p>
            <a:r>
              <a:rPr lang="en-US" dirty="0"/>
              <a:t>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21"/>
          </p:nvPr>
        </p:nvSpPr>
        <p:spPr/>
        <p:txBody>
          <a:bodyPr/>
          <a:lstStyle/>
          <a:p>
            <a:r>
              <a:rPr lang="en-ZA" dirty="0"/>
              <a:t>Project – 04</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22"/>
          </p:nvPr>
        </p:nvSpPr>
        <p:spPr/>
        <p:txBody>
          <a:bodyPr/>
          <a:lstStyle/>
          <a:p>
            <a:fld id="{19B51A1E-902D-48AF-9020-955120F399B6}" type="slidenum">
              <a:rPr lang="en-ZA" smtClean="0"/>
              <a:pPr/>
              <a:t>2</a:t>
            </a:fld>
            <a:endParaRPr lang="en-ZA" dirty="0"/>
          </a:p>
        </p:txBody>
      </p:sp>
      <p:pic>
        <p:nvPicPr>
          <p:cNvPr id="8" name="Picture 7" descr="A picture containing outdoor, sky, land vehicle, wheel&#10;&#10;Description automatically generated">
            <a:extLst>
              <a:ext uri="{FF2B5EF4-FFF2-40B4-BE49-F238E27FC236}">
                <a16:creationId xmlns:a16="http://schemas.microsoft.com/office/drawing/2014/main" id="{9645E893-F961-3618-468F-80E8BC752C13}"/>
              </a:ext>
            </a:extLst>
          </p:cNvPr>
          <p:cNvPicPr>
            <a:picLocks noChangeAspect="1"/>
          </p:cNvPicPr>
          <p:nvPr/>
        </p:nvPicPr>
        <p:blipFill>
          <a:blip r:embed="rId2"/>
          <a:stretch>
            <a:fillRect/>
          </a:stretch>
        </p:blipFill>
        <p:spPr>
          <a:xfrm>
            <a:off x="218898" y="1152771"/>
            <a:ext cx="5106831" cy="3830124"/>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350126" y="501650"/>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1824467"/>
            <a:ext cx="5111750" cy="4531884"/>
          </a:xfrm>
        </p:spPr>
        <p:txBody>
          <a:bodyPr vert="horz" lIns="91440" tIns="45720" rIns="91440" bIns="45720" rtlCol="0" anchor="t">
            <a:normAutofit/>
          </a:bodyPr>
          <a:lstStyle/>
          <a:p>
            <a:pPr marL="285750" indent="-285750">
              <a:buFont typeface="Arial" panose="020B0604020202020204" pitchFamily="34" charset="0"/>
              <a:buChar char="•"/>
            </a:pPr>
            <a:r>
              <a:rPr lang="en-US" dirty="0"/>
              <a:t>A problem worth solving, analyzing, or visualizing was found</a:t>
            </a:r>
          </a:p>
          <a:p>
            <a:pPr marL="285750" indent="-285750">
              <a:buFont typeface="Arial" panose="020B0604020202020204" pitchFamily="34" charset="0"/>
              <a:buChar char="•"/>
            </a:pPr>
            <a:r>
              <a:rPr lang="en-US" dirty="0"/>
              <a:t>Machine learning with the technologies we’ve learned was used to solve the problem</a:t>
            </a:r>
          </a:p>
          <a:p>
            <a:pPr marL="285750" indent="-285750">
              <a:buFont typeface="Arial" panose="020B0604020202020204" pitchFamily="34" charset="0"/>
              <a:buChar char="•"/>
            </a:pPr>
            <a:r>
              <a:rPr lang="en-US" dirty="0"/>
              <a:t>Scikit-learn and/or another machine learning library was used.</a:t>
            </a:r>
          </a:p>
          <a:p>
            <a:pPr marL="285750" indent="-285750">
              <a:buFont typeface="Arial" panose="020B0604020202020204" pitchFamily="34" charset="0"/>
              <a:buChar char="•"/>
            </a:pPr>
            <a:r>
              <a:rPr lang="en-US" dirty="0"/>
              <a:t>Python Pandas, Tableau and SQL were used among others</a:t>
            </a:r>
          </a:p>
          <a:p>
            <a:endParaRPr lang="en-US" dirty="0"/>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2023</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7" name="Rectangle 6">
            <a:extLst>
              <a:ext uri="{FF2B5EF4-FFF2-40B4-BE49-F238E27FC236}">
                <a16:creationId xmlns:a16="http://schemas.microsoft.com/office/drawing/2014/main" id="{38A15095-98BC-9665-087B-13D5D015E755}"/>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1325563"/>
          </a:xfrm>
        </p:spPr>
        <p:txBody>
          <a:bodyPr lIns="0"/>
          <a:lstStyle/>
          <a:p>
            <a:r>
              <a:rPr lang="en-US" dirty="0"/>
              <a:t>Project requirements</a:t>
            </a:r>
          </a:p>
        </p:txBody>
      </p:sp>
      <p:sp>
        <p:nvSpPr>
          <p:cNvPr id="75" name="Text Placeholder 74">
            <a:extLst>
              <a:ext uri="{FF2B5EF4-FFF2-40B4-BE49-F238E27FC236}">
                <a16:creationId xmlns:a16="http://schemas.microsoft.com/office/drawing/2014/main" id="{5425916A-A2C0-45C3-9A48-E48DEB97F631}"/>
              </a:ext>
            </a:extLst>
          </p:cNvPr>
          <p:cNvSpPr>
            <a:spLocks noGrp="1"/>
          </p:cNvSpPr>
          <p:nvPr>
            <p:ph type="body" sz="quarter" idx="16"/>
          </p:nvPr>
        </p:nvSpPr>
        <p:spPr>
          <a:xfrm>
            <a:off x="748749" y="1301697"/>
            <a:ext cx="6765925" cy="496888"/>
          </a:xfrm>
        </p:spPr>
        <p:txBody>
          <a:bodyPr/>
          <a:lstStyle/>
          <a:p>
            <a:r>
              <a:rPr lang="en-US" dirty="0"/>
              <a:t>Based on Project Requirements</a:t>
            </a:r>
          </a:p>
        </p:txBody>
      </p:sp>
      <p:graphicFrame>
        <p:nvGraphicFramePr>
          <p:cNvPr id="53" name="Table 50">
            <a:extLst>
              <a:ext uri="{FF2B5EF4-FFF2-40B4-BE49-F238E27FC236}">
                <a16:creationId xmlns:a16="http://schemas.microsoft.com/office/drawing/2014/main" id="{7EB17215-3702-4854-86F9-086DB8BCA17E}"/>
              </a:ext>
            </a:extLst>
          </p:cNvPr>
          <p:cNvGraphicFramePr>
            <a:graphicFrameLocks noGrp="1"/>
          </p:cNvGraphicFramePr>
          <p:nvPr>
            <p:ph type="chart" sz="quarter" idx="13"/>
            <p:extLst>
              <p:ext uri="{D42A27DB-BD31-4B8C-83A1-F6EECF244321}">
                <p14:modId xmlns:p14="http://schemas.microsoft.com/office/powerpoint/2010/main" val="3529611048"/>
              </p:ext>
            </p:extLst>
          </p:nvPr>
        </p:nvGraphicFramePr>
        <p:xfrm>
          <a:off x="838200" y="1726427"/>
          <a:ext cx="4968946" cy="4645210"/>
        </p:xfrm>
        <a:graphic>
          <a:graphicData uri="http://schemas.openxmlformats.org/drawingml/2006/table">
            <a:tbl>
              <a:tblPr firstRow="1" bandRow="1">
                <a:tableStyleId>{5C22544A-7EE6-4342-B048-85BDC9FD1C3A}</a:tableStyleId>
              </a:tblPr>
              <a:tblGrid>
                <a:gridCol w="1762760">
                  <a:extLst>
                    <a:ext uri="{9D8B030D-6E8A-4147-A177-3AD203B41FA5}">
                      <a16:colId xmlns:a16="http://schemas.microsoft.com/office/drawing/2014/main" val="544038161"/>
                    </a:ext>
                  </a:extLst>
                </a:gridCol>
                <a:gridCol w="1070087">
                  <a:extLst>
                    <a:ext uri="{9D8B030D-6E8A-4147-A177-3AD203B41FA5}">
                      <a16:colId xmlns:a16="http://schemas.microsoft.com/office/drawing/2014/main" val="2284043154"/>
                    </a:ext>
                  </a:extLst>
                </a:gridCol>
                <a:gridCol w="1005994">
                  <a:extLst>
                    <a:ext uri="{9D8B030D-6E8A-4147-A177-3AD203B41FA5}">
                      <a16:colId xmlns:a16="http://schemas.microsoft.com/office/drawing/2014/main" val="2987712514"/>
                    </a:ext>
                  </a:extLst>
                </a:gridCol>
                <a:gridCol w="1130105">
                  <a:extLst>
                    <a:ext uri="{9D8B030D-6E8A-4147-A177-3AD203B41FA5}">
                      <a16:colId xmlns:a16="http://schemas.microsoft.com/office/drawing/2014/main" val="1068233346"/>
                    </a:ext>
                  </a:extLst>
                </a:gridCol>
              </a:tblGrid>
              <a:tr h="308774">
                <a:tc gridSpan="2">
                  <a:txBody>
                    <a:bodyPr/>
                    <a:lstStyle/>
                    <a:p>
                      <a:pPr algn="l"/>
                      <a:r>
                        <a:rPr lang="en-US" sz="1400" b="0" cap="all" spc="150" baseline="0" dirty="0">
                          <a:solidFill>
                            <a:schemeClr val="bg1"/>
                          </a:solidFill>
                          <a:latin typeface="+mj-lt"/>
                        </a:rPr>
                        <a:t>Key objective* Metrics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338476">
                <a:tc>
                  <a:txBody>
                    <a:bodyPr/>
                    <a:lstStyle/>
                    <a:p>
                      <a:pPr algn="ctr"/>
                      <a:endParaRPr lang="en-US" sz="1200" dirty="0">
                        <a:solidFill>
                          <a:schemeClr val="tx1"/>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Data Model</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GitHub</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solidFill>
                          <a:latin typeface="+mn-lt"/>
                          <a:ea typeface="+mn-ea"/>
                          <a:cs typeface="+mn-cs"/>
                        </a:rPr>
                        <a:t>Presentation</a:t>
                      </a:r>
                      <a:endParaRPr lang="ru-RU" sz="1200" kern="1200" dirty="0">
                        <a:solidFill>
                          <a:schemeClr val="tx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393364">
                <a:tc>
                  <a:txBody>
                    <a:bodyPr/>
                    <a:lstStyle/>
                    <a:p>
                      <a:pPr algn="l"/>
                      <a:r>
                        <a:rPr lang="en-AU" sz="1200" dirty="0">
                          <a:solidFill>
                            <a:schemeClr val="tx1"/>
                          </a:solidFill>
                        </a:rPr>
                        <a:t>A Python script initialises, trains, and evaluates a mode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386080">
                <a:tc>
                  <a:txBody>
                    <a:bodyPr/>
                    <a:lstStyle/>
                    <a:p>
                      <a:pPr algn="l"/>
                      <a:r>
                        <a:rPr lang="en-US" sz="1200" dirty="0">
                          <a:solidFill>
                            <a:schemeClr val="tx1"/>
                          </a:solidFill>
                        </a:rPr>
                        <a:t>SQLite Database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391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data handled prior to modelling</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381000">
                <a:tc>
                  <a:txBody>
                    <a:bodyPr/>
                    <a:lstStyle/>
                    <a:p>
                      <a:pPr algn="l"/>
                      <a:r>
                        <a:rPr lang="en-US" sz="1200" dirty="0">
                          <a:solidFill>
                            <a:schemeClr val="tx1"/>
                          </a:solidFill>
                        </a:rPr>
                        <a:t>The model predictive power at least 75%</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r h="381000">
                <a:tc>
                  <a:txBody>
                    <a:bodyPr/>
                    <a:lstStyle/>
                    <a:p>
                      <a:pPr algn="l"/>
                      <a:r>
                        <a:rPr lang="en-AU" sz="1200" dirty="0">
                          <a:solidFill>
                            <a:schemeClr val="tx1"/>
                          </a:solidFill>
                        </a:rPr>
                        <a:t>Model outputs to CSV File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187839"/>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Performance displayed</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301340"/>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Files and Readme available</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5309754"/>
                  </a:ext>
                </a:extLst>
              </a:tr>
              <a:tr h="381000">
                <a:tc>
                  <a:txBody>
                    <a:bodyPr/>
                    <a:lstStyle/>
                    <a:p>
                      <a:pPr algn="l"/>
                      <a:r>
                        <a:rPr lang="en-AU" sz="1200" dirty="0">
                          <a:solidFill>
                            <a:schemeClr val="tx1"/>
                          </a:solidFill>
                        </a:rPr>
                        <a:t>User Driven interactions</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899966"/>
                  </a:ext>
                </a:extLst>
              </a:tr>
              <a:tr h="381000">
                <a:tc>
                  <a:txBody>
                    <a:bodyPr/>
                    <a:lstStyle/>
                    <a:p>
                      <a:pPr algn="l"/>
                      <a:r>
                        <a:rPr lang="en-AU" sz="1200" dirty="0">
                          <a:solidFill>
                            <a:schemeClr val="tx1"/>
                          </a:solidFill>
                        </a:rPr>
                        <a:t>Presentation</a:t>
                      </a:r>
                      <a:endParaRPr lang="ru-RU" sz="1200" dirty="0">
                        <a:solidFill>
                          <a:schemeClr val="tx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525904"/>
                  </a:ext>
                </a:extLst>
              </a:tr>
            </a:tbl>
          </a:graphicData>
        </a:graphic>
      </p:graphicFrame>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123883" y="641639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Project - 04</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531A3E-2292-1E30-6D53-2CD33EE5FEA7}"/>
              </a:ext>
            </a:extLst>
          </p:cNvPr>
          <p:cNvSpPr/>
          <p:nvPr/>
        </p:nvSpPr>
        <p:spPr>
          <a:xfrm>
            <a:off x="5781431" y="6682155"/>
            <a:ext cx="629138" cy="148491"/>
          </a:xfrm>
          <a:prstGeom prst="rect">
            <a:avLst/>
          </a:prstGeom>
          <a:solidFill>
            <a:srgbClr val="E9E6DF"/>
          </a:solidFill>
          <a:ln>
            <a:solidFill>
              <a:srgbClr val="E9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Graphic 14" descr="Checkmark">
            <a:extLst>
              <a:ext uri="{FF2B5EF4-FFF2-40B4-BE49-F238E27FC236}">
                <a16:creationId xmlns:a16="http://schemas.microsoft.com/office/drawing/2014/main" id="{5EE32EE9-F1B7-BCE6-DCE7-4FA36F075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2522029"/>
            <a:ext cx="274320" cy="274320"/>
          </a:xfrm>
          <a:prstGeom prst="rect">
            <a:avLst/>
          </a:prstGeom>
        </p:spPr>
      </p:pic>
      <p:pic>
        <p:nvPicPr>
          <p:cNvPr id="16" name="Graphic 15" descr="Checkmark">
            <a:extLst>
              <a:ext uri="{FF2B5EF4-FFF2-40B4-BE49-F238E27FC236}">
                <a16:creationId xmlns:a16="http://schemas.microsoft.com/office/drawing/2014/main" id="{EC2C8355-F946-B9C9-AB11-C5B28A6691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3020323"/>
            <a:ext cx="274320" cy="274320"/>
          </a:xfrm>
          <a:prstGeom prst="rect">
            <a:avLst/>
          </a:prstGeom>
        </p:spPr>
      </p:pic>
      <p:pic>
        <p:nvPicPr>
          <p:cNvPr id="17" name="Graphic 16" descr="Checkmark">
            <a:extLst>
              <a:ext uri="{FF2B5EF4-FFF2-40B4-BE49-F238E27FC236}">
                <a16:creationId xmlns:a16="http://schemas.microsoft.com/office/drawing/2014/main" id="{F6FA3338-EF81-3DB2-9D5D-B29345C2CC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3461635"/>
            <a:ext cx="274320" cy="274320"/>
          </a:xfrm>
          <a:prstGeom prst="rect">
            <a:avLst/>
          </a:prstGeom>
        </p:spPr>
      </p:pic>
      <p:pic>
        <p:nvPicPr>
          <p:cNvPr id="18" name="Graphic 17" descr="Checkmark">
            <a:extLst>
              <a:ext uri="{FF2B5EF4-FFF2-40B4-BE49-F238E27FC236}">
                <a16:creationId xmlns:a16="http://schemas.microsoft.com/office/drawing/2014/main" id="{6CB2A48B-DF17-6FB4-5B45-175335E0D7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3944257"/>
            <a:ext cx="274320" cy="274320"/>
          </a:xfrm>
          <a:prstGeom prst="rect">
            <a:avLst/>
          </a:prstGeom>
        </p:spPr>
      </p:pic>
      <p:pic>
        <p:nvPicPr>
          <p:cNvPr id="19" name="Graphic 18" descr="Checkmark">
            <a:extLst>
              <a:ext uri="{FF2B5EF4-FFF2-40B4-BE49-F238E27FC236}">
                <a16:creationId xmlns:a16="http://schemas.microsoft.com/office/drawing/2014/main" id="{0B4D5955-7CA3-F6F9-0829-E1F82F8854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4391147"/>
            <a:ext cx="274320" cy="274320"/>
          </a:xfrm>
          <a:prstGeom prst="rect">
            <a:avLst/>
          </a:prstGeom>
        </p:spPr>
      </p:pic>
      <p:pic>
        <p:nvPicPr>
          <p:cNvPr id="20" name="Graphic 19" descr="Checkmark">
            <a:extLst>
              <a:ext uri="{FF2B5EF4-FFF2-40B4-BE49-F238E27FC236}">
                <a16:creationId xmlns:a16="http://schemas.microsoft.com/office/drawing/2014/main" id="{1124C9C4-D1F6-4791-AB68-6E00C25E6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0387" y="4772218"/>
            <a:ext cx="274320" cy="274320"/>
          </a:xfrm>
          <a:prstGeom prst="rect">
            <a:avLst/>
          </a:prstGeom>
        </p:spPr>
      </p:pic>
      <p:pic>
        <p:nvPicPr>
          <p:cNvPr id="21" name="Graphic 20" descr="Checkmark">
            <a:extLst>
              <a:ext uri="{FF2B5EF4-FFF2-40B4-BE49-F238E27FC236}">
                <a16:creationId xmlns:a16="http://schemas.microsoft.com/office/drawing/2014/main" id="{2E6F2F31-8FC0-9F73-9F6F-6DEFE56015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65127" y="5195527"/>
            <a:ext cx="274320" cy="274320"/>
          </a:xfrm>
          <a:prstGeom prst="rect">
            <a:avLst/>
          </a:prstGeom>
        </p:spPr>
      </p:pic>
      <p:pic>
        <p:nvPicPr>
          <p:cNvPr id="23" name="Graphic 22" descr="Checkmark">
            <a:extLst>
              <a:ext uri="{FF2B5EF4-FFF2-40B4-BE49-F238E27FC236}">
                <a16:creationId xmlns:a16="http://schemas.microsoft.com/office/drawing/2014/main" id="{7ADEFD03-BDF4-9F4B-A555-87A1798B2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3101" y="6044903"/>
            <a:ext cx="274320" cy="274320"/>
          </a:xfrm>
          <a:prstGeom prst="rect">
            <a:avLst/>
          </a:prstGeom>
        </p:spPr>
      </p:pic>
      <p:sp>
        <p:nvSpPr>
          <p:cNvPr id="24" name="Footer Placeholder 2">
            <a:extLst>
              <a:ext uri="{FF2B5EF4-FFF2-40B4-BE49-F238E27FC236}">
                <a16:creationId xmlns:a16="http://schemas.microsoft.com/office/drawing/2014/main" id="{C137EE91-8032-6864-02C9-81C8CC45E80A}"/>
              </a:ext>
            </a:extLst>
          </p:cNvPr>
          <p:cNvSpPr txBox="1">
            <a:spLocks/>
          </p:cNvSpPr>
          <p:nvPr/>
        </p:nvSpPr>
        <p:spPr>
          <a:xfrm>
            <a:off x="6225988" y="6127750"/>
            <a:ext cx="534924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 Other metrics are subjective – Digestible, easy to interpret, and presentation aspects</a:t>
            </a:r>
          </a:p>
        </p:txBody>
      </p:sp>
      <p:pic>
        <p:nvPicPr>
          <p:cNvPr id="6" name="Graphic 5" descr="Checkmark">
            <a:extLst>
              <a:ext uri="{FF2B5EF4-FFF2-40B4-BE49-F238E27FC236}">
                <a16:creationId xmlns:a16="http://schemas.microsoft.com/office/drawing/2014/main" id="{AF19E2CC-8B69-C5ED-65D5-C104A5A552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65127" y="5639384"/>
            <a:ext cx="274320" cy="274320"/>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342263" y="3140471"/>
            <a:ext cx="3009331" cy="2004161"/>
          </a:xfrm>
        </p:spPr>
        <p:txBody>
          <a:bodyPr>
            <a:normAutofit/>
          </a:bodyPr>
          <a:lstStyle/>
          <a:p>
            <a:r>
              <a:rPr lang="en-US" dirty="0"/>
              <a:t>Luis E. Cardenas​</a:t>
            </a:r>
          </a:p>
          <a:p>
            <a:r>
              <a:rPr lang="en-US" dirty="0">
                <a:hlinkClick r:id="rId2">
                  <a:extLst>
                    <a:ext uri="{A12FA001-AC4F-418D-AE19-62706E023703}">
                      <ahyp:hlinkClr xmlns:ahyp="http://schemas.microsoft.com/office/drawing/2018/hyperlinkcolor" val="tx"/>
                    </a:ext>
                  </a:extLst>
                </a:hlinkClick>
              </a:rPr>
              <a:t>LCardSVR@gmail.com</a:t>
            </a:r>
            <a:endParaRPr lang="en-US" dirty="0">
              <a:highlight>
                <a:srgbClr val="FFFF00"/>
              </a:highlight>
            </a:endParaRPr>
          </a:p>
          <a:p>
            <a:r>
              <a:rPr lang="en-US" dirty="0">
                <a:hlinkClick r:id="rId3">
                  <a:extLst>
                    <a:ext uri="{A12FA001-AC4F-418D-AE19-62706E023703}">
                      <ahyp:hlinkClr xmlns:ahyp="http://schemas.microsoft.com/office/drawing/2018/hyperlinkcolor" val="tx"/>
                    </a:ext>
                  </a:extLst>
                </a:hlinkClick>
              </a:rPr>
              <a:t>https://github.com/LCar</a:t>
            </a:r>
            <a:r>
              <a:rPr lang="en-US" dirty="0"/>
              <a:t>dSVR</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2023</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Project - 04</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22</a:t>
            </a:fld>
            <a:endParaRPr lang="en-US" dirty="0"/>
          </a:p>
        </p:txBody>
      </p:sp>
      <p:sp>
        <p:nvSpPr>
          <p:cNvPr id="7" name="Content Placeholder 2">
            <a:extLst>
              <a:ext uri="{FF2B5EF4-FFF2-40B4-BE49-F238E27FC236}">
                <a16:creationId xmlns:a16="http://schemas.microsoft.com/office/drawing/2014/main" id="{18DDE30C-BE27-E1F6-CB91-82E8A3541767}"/>
              </a:ext>
            </a:extLst>
          </p:cNvPr>
          <p:cNvSpPr txBox="1">
            <a:spLocks/>
          </p:cNvSpPr>
          <p:nvPr/>
        </p:nvSpPr>
        <p:spPr>
          <a:xfrm>
            <a:off x="7426657" y="3140470"/>
            <a:ext cx="3828197" cy="200416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spc="5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Joshua Bell</a:t>
            </a:r>
          </a:p>
          <a:p>
            <a:r>
              <a:rPr lang="en-US" dirty="0"/>
              <a:t>Josh.Marc.Bell@hotmail.com</a:t>
            </a:r>
          </a:p>
          <a:p>
            <a:r>
              <a:rPr lang="en-US" dirty="0">
                <a:hlinkClick r:id="rId4">
                  <a:extLst>
                    <a:ext uri="{A12FA001-AC4F-418D-AE19-62706E023703}">
                      <ahyp:hlinkClr xmlns:ahyp="http://schemas.microsoft.com/office/drawing/2018/hyperlinkcolor" val="tx"/>
                    </a:ext>
                  </a:extLst>
                </a:hlinkClick>
              </a:rPr>
              <a:t>https://github.com/JoshMBell</a:t>
            </a:r>
            <a:r>
              <a:rPr lang="en-US" dirty="0"/>
              <a:t> </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543363"/>
            <a:ext cx="2141764" cy="514350"/>
          </a:xfrm>
        </p:spPr>
        <p:txBody>
          <a:bodyPr vert="horz" lIns="91440" tIns="45720" rIns="91440" bIns="45720" rtlCol="0" anchor="ctr">
            <a:normAutofit/>
          </a:bodyPr>
          <a:lstStyle/>
          <a:p>
            <a:r>
              <a:rPr lang="en-US" dirty="0"/>
              <a:t>General idea</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692394" y="2619689"/>
            <a:ext cx="2141764" cy="514350"/>
          </a:xfrm>
        </p:spPr>
        <p:txBody>
          <a:bodyPr/>
          <a:lstStyle/>
          <a:p>
            <a:r>
              <a:rPr lang="en-US" dirty="0"/>
              <a:t>Field situation</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51573" y="3690834"/>
            <a:ext cx="2141764" cy="514350"/>
          </a:xfrm>
        </p:spPr>
        <p:txBody>
          <a:bodyPr/>
          <a:lstStyle/>
          <a:p>
            <a:r>
              <a:rPr lang="en-US" dirty="0"/>
              <a:t>Operators in the field </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2101362" y="4771083"/>
            <a:ext cx="1945402" cy="514350"/>
          </a:xfrm>
        </p:spPr>
        <p:txBody>
          <a:bodyPr/>
          <a:lstStyle/>
          <a:p>
            <a:r>
              <a:rPr lang="en-US" dirty="0"/>
              <a:t>action plan</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295117"/>
            <a:ext cx="5539095" cy="1010842"/>
          </a:xfrm>
        </p:spPr>
        <p:txBody>
          <a:bodyPr anchor="ctr"/>
          <a:lstStyle/>
          <a:p>
            <a:r>
              <a:rPr lang="en-US" dirty="0"/>
              <a:t>Geophysical information can be gathered with logging tools run in drilled holes. </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94820" y="2371443"/>
            <a:ext cx="5539095" cy="1035576"/>
          </a:xfrm>
        </p:spPr>
        <p:txBody>
          <a:bodyPr anchor="ctr">
            <a:normAutofit/>
          </a:bodyPr>
          <a:lstStyle/>
          <a:p>
            <a:r>
              <a:rPr lang="en-US" dirty="0"/>
              <a:t>T</a:t>
            </a:r>
            <a:r>
              <a:rPr lang="en-AU" dirty="0"/>
              <a:t>he stability of the drilled holes can degrade over time, and it is imperative to know whether the acquired data is accurate for further analysis and to make correct decisions. </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522837"/>
            <a:ext cx="5539095" cy="1010842"/>
          </a:xfrm>
        </p:spPr>
        <p:txBody>
          <a:bodyPr>
            <a:normAutofit lnSpcReduction="10000"/>
          </a:bodyPr>
          <a:lstStyle/>
          <a:p>
            <a:endParaRPr lang="en-US" dirty="0"/>
          </a:p>
          <a:p>
            <a:r>
              <a:rPr lang="en-US" dirty="0"/>
              <a:t>Provide personnel in the field with aid to know whether the data acquired is valid or whether they should contact an expert to evaluate the data or run another survey with a different tool</a:t>
            </a:r>
          </a:p>
          <a:p>
            <a:endParaRPr lang="en-US" dirty="0"/>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2023</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Project - 04</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14" name="Text Placeholder 8">
            <a:extLst>
              <a:ext uri="{FF2B5EF4-FFF2-40B4-BE49-F238E27FC236}">
                <a16:creationId xmlns:a16="http://schemas.microsoft.com/office/drawing/2014/main" id="{E749C1E1-F26B-38A5-6544-0C0F9B533945}"/>
              </a:ext>
            </a:extLst>
          </p:cNvPr>
          <p:cNvSpPr txBox="1">
            <a:spLocks/>
          </p:cNvSpPr>
          <p:nvPr/>
        </p:nvSpPr>
        <p:spPr>
          <a:xfrm>
            <a:off x="5437094" y="3472503"/>
            <a:ext cx="5719482" cy="1093837"/>
          </a:xfrm>
          <a:prstGeom prst="rect">
            <a:avLst/>
          </a:prstGeom>
        </p:spPr>
        <p:txBody>
          <a:bodyPr vert="horz" lIns="91440" tIns="45720" rIns="91440" bIns="45720" rtlCol="0" anchor="t">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dirty="0"/>
              <a:t>May be inexperienced</a:t>
            </a:r>
          </a:p>
          <a:p>
            <a:pPr marL="342900" indent="-342900">
              <a:buFont typeface="Wingdings" panose="05000000000000000000" pitchFamily="2" charset="2"/>
              <a:buChar char="ü"/>
            </a:pPr>
            <a:r>
              <a:rPr lang="en-US" dirty="0"/>
              <a:t>May acquire information that is not accurate and not </a:t>
            </a:r>
            <a:r>
              <a:rPr lang="en-US" dirty="0" err="1"/>
              <a:t>realise</a:t>
            </a:r>
            <a:endParaRPr lang="en-US" dirty="0"/>
          </a:p>
          <a:p>
            <a:pPr marL="342900" indent="-342900">
              <a:buFont typeface="Wingdings" panose="05000000000000000000" pitchFamily="2" charset="2"/>
              <a:buChar char="ü"/>
            </a:pPr>
            <a:r>
              <a:rPr lang="en-US" dirty="0"/>
              <a:t>When this is identified, the hole might not be accessible anymore</a:t>
            </a:r>
          </a:p>
        </p:txBody>
      </p:sp>
      <p:sp>
        <p:nvSpPr>
          <p:cNvPr id="12" name="Isosceles Triangle 11">
            <a:extLst>
              <a:ext uri="{FF2B5EF4-FFF2-40B4-BE49-F238E27FC236}">
                <a16:creationId xmlns:a16="http://schemas.microsoft.com/office/drawing/2014/main" id="{4335C2AA-786A-5CAB-A487-AC1517B7938B}"/>
              </a:ext>
            </a:extLst>
          </p:cNvPr>
          <p:cNvSpPr/>
          <p:nvPr/>
        </p:nvSpPr>
        <p:spPr>
          <a:xfrm rot="7661278">
            <a:off x="5784100" y="6742015"/>
            <a:ext cx="113323" cy="12504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Proposed 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cap="all" dirty="0"/>
              <a:t>internal information</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883140"/>
          </a:xfrm>
        </p:spPr>
        <p:txBody>
          <a:bodyPr>
            <a:normAutofit/>
          </a:bodyPr>
          <a:lstStyle/>
          <a:p>
            <a:r>
              <a:rPr lang="en-ZA" dirty="0"/>
              <a:t>Gather information from different locations taken with geophysical tools and analyse it. Reach out to a services company to request access to the information </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881913" y="3015968"/>
            <a:ext cx="5433204" cy="365125"/>
          </a:xfrm>
        </p:spPr>
        <p:txBody>
          <a:bodyPr>
            <a:normAutofit lnSpcReduction="10000"/>
          </a:bodyPr>
          <a:lstStyle/>
          <a:p>
            <a:r>
              <a:rPr lang="en-US" cap="all" dirty="0"/>
              <a:t>DATA integration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19680" y="3858833"/>
            <a:ext cx="5431971" cy="557950"/>
          </a:xfrm>
        </p:spPr>
        <p:txBody>
          <a:bodyPr/>
          <a:lstStyle/>
          <a:p>
            <a:r>
              <a:rPr lang="en-ZA" dirty="0"/>
              <a:t>Perform the ETL process to be able to consolidate and visualise relevant data</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cap="all" dirty="0"/>
              <a:t>Priority action plan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Based on the visualisation of the data, create a model to aid personnel gain confidence in the acquired data promptly</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2023</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4</a:t>
            </a:fld>
            <a:endParaRPr lang="en-US" dirty="0"/>
          </a:p>
        </p:txBody>
      </p:sp>
      <p:sp>
        <p:nvSpPr>
          <p:cNvPr id="11" name="Rectangle 10">
            <a:extLst>
              <a:ext uri="{FF2B5EF4-FFF2-40B4-BE49-F238E27FC236}">
                <a16:creationId xmlns:a16="http://schemas.microsoft.com/office/drawing/2014/main" id="{582A6C07-8D72-5B2B-83EA-AFE5A427CCF8}"/>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4494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Project</a:t>
            </a:r>
            <a:br>
              <a:rPr lang="en-US" dirty="0"/>
            </a:br>
            <a:r>
              <a:rPr lang="en-US" dirty="0"/>
              <a:t>OVERVIEW</a:t>
            </a:r>
          </a:p>
        </p:txBody>
      </p: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Gathering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6</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descr="A picture containing steel, composite material, indoor, construction&#10;&#10;Description automatically generated">
            <a:extLst>
              <a:ext uri="{FF2B5EF4-FFF2-40B4-BE49-F238E27FC236}">
                <a16:creationId xmlns:a16="http://schemas.microsoft.com/office/drawing/2014/main" id="{5364D482-006E-E155-3B5C-1DA6C4CB19EC}"/>
              </a:ext>
            </a:extLst>
          </p:cNvPr>
          <p:cNvPicPr>
            <a:picLocks noChangeAspect="1"/>
          </p:cNvPicPr>
          <p:nvPr/>
        </p:nvPicPr>
        <p:blipFill rotWithShape="1">
          <a:blip r:embed="rId3"/>
          <a:srcRect t="4630" b="-1"/>
          <a:stretch/>
        </p:blipFill>
        <p:spPr>
          <a:xfrm>
            <a:off x="9182447" y="382955"/>
            <a:ext cx="2395430" cy="3046045"/>
          </a:xfrm>
          <a:prstGeom prst="rect">
            <a:avLst/>
          </a:prstGeom>
        </p:spPr>
      </p:pic>
      <p:pic>
        <p:nvPicPr>
          <p:cNvPr id="9" name="Picture 8" descr="A picture containing outdoor, sky, ground, playground&#10;&#10;Description automatically generated">
            <a:extLst>
              <a:ext uri="{FF2B5EF4-FFF2-40B4-BE49-F238E27FC236}">
                <a16:creationId xmlns:a16="http://schemas.microsoft.com/office/drawing/2014/main" id="{E783A421-13E9-F86E-DB36-4F4FA8780318}"/>
              </a:ext>
            </a:extLst>
          </p:cNvPr>
          <p:cNvPicPr>
            <a:picLocks noChangeAspect="1"/>
          </p:cNvPicPr>
          <p:nvPr/>
        </p:nvPicPr>
        <p:blipFill rotWithShape="1">
          <a:blip r:embed="rId4"/>
          <a:srcRect l="-180" t="11116" r="-1"/>
          <a:stretch/>
        </p:blipFill>
        <p:spPr>
          <a:xfrm>
            <a:off x="6476602" y="382955"/>
            <a:ext cx="2588525" cy="3062207"/>
          </a:xfrm>
          <a:prstGeom prst="rect">
            <a:avLst/>
          </a:prstGeom>
        </p:spPr>
      </p:pic>
      <p:pic>
        <p:nvPicPr>
          <p:cNvPr id="12" name="Picture 11" descr="A person in an orange jacket working on a computer&#10;&#10;Description automatically generated with low confidence">
            <a:extLst>
              <a:ext uri="{FF2B5EF4-FFF2-40B4-BE49-F238E27FC236}">
                <a16:creationId xmlns:a16="http://schemas.microsoft.com/office/drawing/2014/main" id="{881A13BB-25FD-1724-3920-7B807E1C2C66}"/>
              </a:ext>
            </a:extLst>
          </p:cNvPr>
          <p:cNvPicPr>
            <a:picLocks noChangeAspect="1"/>
          </p:cNvPicPr>
          <p:nvPr/>
        </p:nvPicPr>
        <p:blipFill>
          <a:blip r:embed="rId5"/>
          <a:stretch>
            <a:fillRect/>
          </a:stretch>
        </p:blipFill>
        <p:spPr>
          <a:xfrm>
            <a:off x="614123" y="2688535"/>
            <a:ext cx="4911969" cy="3683977"/>
          </a:xfrm>
          <a:prstGeom prst="rect">
            <a:avLst/>
          </a:prstGeom>
        </p:spPr>
      </p:pic>
      <p:pic>
        <p:nvPicPr>
          <p:cNvPr id="14" name="Picture 13" descr="A picture containing outdoor, sky, ground, transport&#10;&#10;Description automatically generated">
            <a:extLst>
              <a:ext uri="{FF2B5EF4-FFF2-40B4-BE49-F238E27FC236}">
                <a16:creationId xmlns:a16="http://schemas.microsoft.com/office/drawing/2014/main" id="{53EEFE1E-B200-282A-1CB2-ED5A7379F75F}"/>
              </a:ext>
            </a:extLst>
          </p:cNvPr>
          <p:cNvPicPr>
            <a:picLocks noChangeAspect="1"/>
          </p:cNvPicPr>
          <p:nvPr/>
        </p:nvPicPr>
        <p:blipFill rotWithShape="1">
          <a:blip r:embed="rId6"/>
          <a:srcRect t="9012"/>
          <a:stretch/>
        </p:blipFill>
        <p:spPr>
          <a:xfrm>
            <a:off x="9182447" y="3474256"/>
            <a:ext cx="2429068" cy="2946907"/>
          </a:xfrm>
          <a:prstGeom prst="rect">
            <a:avLst/>
          </a:prstGeom>
        </p:spPr>
      </p:pic>
      <p:pic>
        <p:nvPicPr>
          <p:cNvPr id="16" name="Picture 15" descr="A picture containing outdoor, land vehicle, wheel, transport&#10;&#10;Description automatically generated">
            <a:extLst>
              <a:ext uri="{FF2B5EF4-FFF2-40B4-BE49-F238E27FC236}">
                <a16:creationId xmlns:a16="http://schemas.microsoft.com/office/drawing/2014/main" id="{843520FE-F4D0-BC54-48E1-6A70A1EA5600}"/>
              </a:ext>
            </a:extLst>
          </p:cNvPr>
          <p:cNvPicPr>
            <a:picLocks noChangeAspect="1"/>
          </p:cNvPicPr>
          <p:nvPr/>
        </p:nvPicPr>
        <p:blipFill rotWithShape="1">
          <a:blip r:embed="rId7"/>
          <a:srcRect l="18682" r="12732"/>
          <a:stretch/>
        </p:blipFill>
        <p:spPr>
          <a:xfrm>
            <a:off x="6476602" y="3490418"/>
            <a:ext cx="2635553" cy="2882094"/>
          </a:xfrm>
          <a:prstGeom prst="rect">
            <a:avLst/>
          </a:prstGeom>
        </p:spPr>
      </p:pic>
      <p:pic>
        <p:nvPicPr>
          <p:cNvPr id="5" name="Picture 4">
            <a:extLst>
              <a:ext uri="{FF2B5EF4-FFF2-40B4-BE49-F238E27FC236}">
                <a16:creationId xmlns:a16="http://schemas.microsoft.com/office/drawing/2014/main" id="{DC8F7C6C-C326-FEC1-62DC-ECF9A94DCE15}"/>
              </a:ext>
            </a:extLst>
          </p:cNvPr>
          <p:cNvPicPr>
            <a:picLocks noChangeAspect="1"/>
          </p:cNvPicPr>
          <p:nvPr/>
        </p:nvPicPr>
        <p:blipFill>
          <a:blip r:embed="rId8"/>
          <a:stretch>
            <a:fillRect/>
          </a:stretch>
        </p:blipFill>
        <p:spPr>
          <a:xfrm>
            <a:off x="935768" y="1443259"/>
            <a:ext cx="4114371" cy="1169076"/>
          </a:xfrm>
          <a:prstGeom prst="rect">
            <a:avLst/>
          </a:prstGeom>
        </p:spPr>
      </p:pic>
    </p:spTree>
    <p:extLst>
      <p:ext uri="{BB962C8B-B14F-4D97-AF65-F5344CB8AC3E}">
        <p14:creationId xmlns:p14="http://schemas.microsoft.com/office/powerpoint/2010/main" val="20693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2258630" cy="846301"/>
          </a:xfrm>
        </p:spPr>
        <p:txBody>
          <a:bodyPr>
            <a:normAutofit fontScale="90000"/>
          </a:bodyPr>
          <a:lstStyle/>
          <a:p>
            <a:r>
              <a:rPr lang="en-ZA" dirty="0"/>
              <a:t>Gathering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7</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CE7570F-6F26-5832-EF35-6810C46ABE90}"/>
              </a:ext>
            </a:extLst>
          </p:cNvPr>
          <p:cNvPicPr>
            <a:picLocks noChangeAspect="1"/>
          </p:cNvPicPr>
          <p:nvPr/>
        </p:nvPicPr>
        <p:blipFill>
          <a:blip r:embed="rId3"/>
          <a:stretch>
            <a:fillRect/>
          </a:stretch>
        </p:blipFill>
        <p:spPr>
          <a:xfrm>
            <a:off x="339986" y="1332998"/>
            <a:ext cx="3878938" cy="3184894"/>
          </a:xfrm>
          <a:prstGeom prst="rect">
            <a:avLst/>
          </a:prstGeom>
          <a:ln>
            <a:solidFill>
              <a:schemeClr val="tx1"/>
            </a:solidFill>
          </a:ln>
        </p:spPr>
      </p:pic>
      <p:pic>
        <p:nvPicPr>
          <p:cNvPr id="10" name="Picture 9">
            <a:extLst>
              <a:ext uri="{FF2B5EF4-FFF2-40B4-BE49-F238E27FC236}">
                <a16:creationId xmlns:a16="http://schemas.microsoft.com/office/drawing/2014/main" id="{B559565A-58CD-53FE-6C9C-23F5419FD367}"/>
              </a:ext>
            </a:extLst>
          </p:cNvPr>
          <p:cNvPicPr>
            <a:picLocks noChangeAspect="1"/>
          </p:cNvPicPr>
          <p:nvPr/>
        </p:nvPicPr>
        <p:blipFill>
          <a:blip r:embed="rId4"/>
          <a:stretch>
            <a:fillRect/>
          </a:stretch>
        </p:blipFill>
        <p:spPr>
          <a:xfrm>
            <a:off x="995134" y="4073645"/>
            <a:ext cx="3914567" cy="2435545"/>
          </a:xfrm>
          <a:prstGeom prst="rect">
            <a:avLst/>
          </a:prstGeom>
          <a:ln>
            <a:solidFill>
              <a:schemeClr val="tx1"/>
            </a:solidFill>
          </a:ln>
        </p:spPr>
      </p:pic>
      <p:sp>
        <p:nvSpPr>
          <p:cNvPr id="5" name="Text Placeholder 3">
            <a:extLst>
              <a:ext uri="{FF2B5EF4-FFF2-40B4-BE49-F238E27FC236}">
                <a16:creationId xmlns:a16="http://schemas.microsoft.com/office/drawing/2014/main" id="{8A1C68FE-7F24-141B-5571-BCFD1DE0F22B}"/>
              </a:ext>
            </a:extLst>
          </p:cNvPr>
          <p:cNvSpPr txBox="1">
            <a:spLocks/>
          </p:cNvSpPr>
          <p:nvPr/>
        </p:nvSpPr>
        <p:spPr>
          <a:xfrm>
            <a:off x="6203541" y="891654"/>
            <a:ext cx="4313568" cy="24929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ZA" sz="1600" dirty="0"/>
          </a:p>
          <a:p>
            <a:pPr lvl="1">
              <a:buFont typeface="Wingdings" panose="05000000000000000000" pitchFamily="2" charset="2"/>
              <a:buChar char="ü"/>
            </a:pPr>
            <a:r>
              <a:rPr lang="en-ZA" sz="1600" dirty="0"/>
              <a:t>Formation Magnetic Susceptibility and Density measurements from almost 7000 holes were used.</a:t>
            </a:r>
          </a:p>
          <a:p>
            <a:pPr marL="457200" lvl="1" indent="0">
              <a:buNone/>
            </a:pPr>
            <a:endParaRPr lang="en-ZA" sz="1600" dirty="0"/>
          </a:p>
          <a:p>
            <a:pPr lvl="1">
              <a:buFont typeface="Wingdings" panose="05000000000000000000" pitchFamily="2" charset="2"/>
              <a:buChar char="ü"/>
            </a:pPr>
            <a:r>
              <a:rPr lang="en-ZA" sz="1600" dirty="0"/>
              <a:t>Data was consolidated by tool type</a:t>
            </a:r>
          </a:p>
          <a:p>
            <a:pPr marL="457200" lvl="1" indent="0">
              <a:buNone/>
            </a:pPr>
            <a:endParaRPr lang="en-ZA" sz="1600" dirty="0"/>
          </a:p>
          <a:p>
            <a:pPr lvl="1">
              <a:buFont typeface="Wingdings" panose="05000000000000000000" pitchFamily="2" charset="2"/>
              <a:buChar char="ü"/>
            </a:pPr>
            <a:r>
              <a:rPr lang="en-ZA" sz="1600" dirty="0"/>
              <a:t>Tool channels were analysed to create a model to perform clustering </a:t>
            </a:r>
          </a:p>
        </p:txBody>
      </p:sp>
      <p:grpSp>
        <p:nvGrpSpPr>
          <p:cNvPr id="27" name="Group 26">
            <a:extLst>
              <a:ext uri="{FF2B5EF4-FFF2-40B4-BE49-F238E27FC236}">
                <a16:creationId xmlns:a16="http://schemas.microsoft.com/office/drawing/2014/main" id="{B5909AE6-CA82-3886-CA91-439B7D3AC767}"/>
              </a:ext>
            </a:extLst>
          </p:cNvPr>
          <p:cNvGrpSpPr/>
          <p:nvPr/>
        </p:nvGrpSpPr>
        <p:grpSpPr>
          <a:xfrm>
            <a:off x="6410351" y="3429682"/>
            <a:ext cx="450826" cy="1424481"/>
            <a:chOff x="5559578" y="3956520"/>
            <a:chExt cx="450826" cy="1424481"/>
          </a:xfrm>
        </p:grpSpPr>
        <p:pic>
          <p:nvPicPr>
            <p:cNvPr id="14" name="Graphic 13" descr="Truck outline">
              <a:extLst>
                <a:ext uri="{FF2B5EF4-FFF2-40B4-BE49-F238E27FC236}">
                  <a16:creationId xmlns:a16="http://schemas.microsoft.com/office/drawing/2014/main" id="{3E1E5DF2-CB0C-524B-636E-91FB22CE4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561166" y="3956520"/>
              <a:ext cx="449133" cy="449133"/>
            </a:xfrm>
            <a:prstGeom prst="rect">
              <a:avLst/>
            </a:prstGeom>
          </p:spPr>
        </p:pic>
        <p:sp>
          <p:nvSpPr>
            <p:cNvPr id="19" name="TextBox 18">
              <a:extLst>
                <a:ext uri="{FF2B5EF4-FFF2-40B4-BE49-F238E27FC236}">
                  <a16:creationId xmlns:a16="http://schemas.microsoft.com/office/drawing/2014/main" id="{F3205989-236D-5605-1DE1-AF481DAE5A39}"/>
                </a:ext>
              </a:extLst>
            </p:cNvPr>
            <p:cNvSpPr txBox="1"/>
            <p:nvPr/>
          </p:nvSpPr>
          <p:spPr>
            <a:xfrm>
              <a:off x="5670786" y="3992563"/>
              <a:ext cx="258404" cy="261610"/>
            </a:xfrm>
            <a:prstGeom prst="rect">
              <a:avLst/>
            </a:prstGeom>
            <a:noFill/>
          </p:spPr>
          <p:txBody>
            <a:bodyPr wrap="none" rtlCol="0">
              <a:spAutoFit/>
            </a:bodyPr>
            <a:lstStyle/>
            <a:p>
              <a:r>
                <a:rPr lang="en-AU" sz="1100" dirty="0"/>
                <a:t>1</a:t>
              </a:r>
            </a:p>
          </p:txBody>
        </p:sp>
        <p:pic>
          <p:nvPicPr>
            <p:cNvPr id="20" name="Graphic 19" descr="Truck outline">
              <a:extLst>
                <a:ext uri="{FF2B5EF4-FFF2-40B4-BE49-F238E27FC236}">
                  <a16:creationId xmlns:a16="http://schemas.microsoft.com/office/drawing/2014/main" id="{DE5465A6-C03D-F841-3E8C-CDFDBC4D4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559578" y="4243487"/>
              <a:ext cx="449133" cy="449133"/>
            </a:xfrm>
            <a:prstGeom prst="rect">
              <a:avLst/>
            </a:prstGeom>
          </p:spPr>
        </p:pic>
        <p:sp>
          <p:nvSpPr>
            <p:cNvPr id="21" name="TextBox 20">
              <a:extLst>
                <a:ext uri="{FF2B5EF4-FFF2-40B4-BE49-F238E27FC236}">
                  <a16:creationId xmlns:a16="http://schemas.microsoft.com/office/drawing/2014/main" id="{C9B1BD4E-76F0-CF8D-D65C-84DE53DC5FA9}"/>
                </a:ext>
              </a:extLst>
            </p:cNvPr>
            <p:cNvSpPr txBox="1"/>
            <p:nvPr/>
          </p:nvSpPr>
          <p:spPr>
            <a:xfrm>
              <a:off x="5669198" y="4279530"/>
              <a:ext cx="258404" cy="261610"/>
            </a:xfrm>
            <a:prstGeom prst="rect">
              <a:avLst/>
            </a:prstGeom>
            <a:noFill/>
          </p:spPr>
          <p:txBody>
            <a:bodyPr wrap="none" rtlCol="0">
              <a:spAutoFit/>
            </a:bodyPr>
            <a:lstStyle/>
            <a:p>
              <a:r>
                <a:rPr lang="en-AU" sz="1100" dirty="0"/>
                <a:t>2</a:t>
              </a:r>
            </a:p>
          </p:txBody>
        </p:sp>
        <p:pic>
          <p:nvPicPr>
            <p:cNvPr id="22" name="Graphic 21" descr="Truck outline">
              <a:extLst>
                <a:ext uri="{FF2B5EF4-FFF2-40B4-BE49-F238E27FC236}">
                  <a16:creationId xmlns:a16="http://schemas.microsoft.com/office/drawing/2014/main" id="{B1A1A219-2E25-6B3F-69C4-29E285E0F4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561271" y="4517892"/>
              <a:ext cx="449133" cy="449133"/>
            </a:xfrm>
            <a:prstGeom prst="rect">
              <a:avLst/>
            </a:prstGeom>
          </p:spPr>
        </p:pic>
        <p:sp>
          <p:nvSpPr>
            <p:cNvPr id="23" name="TextBox 22">
              <a:extLst>
                <a:ext uri="{FF2B5EF4-FFF2-40B4-BE49-F238E27FC236}">
                  <a16:creationId xmlns:a16="http://schemas.microsoft.com/office/drawing/2014/main" id="{1BDBDE6C-AB60-6DEE-1152-B739CC8DCFED}"/>
                </a:ext>
              </a:extLst>
            </p:cNvPr>
            <p:cNvSpPr txBox="1"/>
            <p:nvPr/>
          </p:nvSpPr>
          <p:spPr>
            <a:xfrm>
              <a:off x="5670891" y="4553935"/>
              <a:ext cx="258404" cy="261610"/>
            </a:xfrm>
            <a:prstGeom prst="rect">
              <a:avLst/>
            </a:prstGeom>
            <a:noFill/>
          </p:spPr>
          <p:txBody>
            <a:bodyPr wrap="none" rtlCol="0">
              <a:spAutoFit/>
            </a:bodyPr>
            <a:lstStyle/>
            <a:p>
              <a:r>
                <a:rPr lang="en-AU" sz="1100" dirty="0"/>
                <a:t>3</a:t>
              </a:r>
            </a:p>
          </p:txBody>
        </p:sp>
        <p:pic>
          <p:nvPicPr>
            <p:cNvPr id="24" name="Graphic 23" descr="Truck outline">
              <a:extLst>
                <a:ext uri="{FF2B5EF4-FFF2-40B4-BE49-F238E27FC236}">
                  <a16:creationId xmlns:a16="http://schemas.microsoft.com/office/drawing/2014/main" id="{B505ACF5-0EC7-FD8D-6C2E-6D7CF4327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559578" y="4931868"/>
              <a:ext cx="449133" cy="449133"/>
            </a:xfrm>
            <a:prstGeom prst="rect">
              <a:avLst/>
            </a:prstGeom>
          </p:spPr>
        </p:pic>
        <p:sp>
          <p:nvSpPr>
            <p:cNvPr id="25" name="TextBox 24">
              <a:extLst>
                <a:ext uri="{FF2B5EF4-FFF2-40B4-BE49-F238E27FC236}">
                  <a16:creationId xmlns:a16="http://schemas.microsoft.com/office/drawing/2014/main" id="{E175C01D-CFA6-FB5E-93A5-303E69314E28}"/>
                </a:ext>
              </a:extLst>
            </p:cNvPr>
            <p:cNvSpPr txBox="1"/>
            <p:nvPr/>
          </p:nvSpPr>
          <p:spPr>
            <a:xfrm>
              <a:off x="5669198" y="4967911"/>
              <a:ext cx="258404" cy="261610"/>
            </a:xfrm>
            <a:prstGeom prst="rect">
              <a:avLst/>
            </a:prstGeom>
            <a:noFill/>
          </p:spPr>
          <p:txBody>
            <a:bodyPr wrap="none" rtlCol="0">
              <a:spAutoFit/>
            </a:bodyPr>
            <a:lstStyle/>
            <a:p>
              <a:r>
                <a:rPr lang="en-AU" sz="1100" dirty="0"/>
                <a:t>n</a:t>
              </a:r>
            </a:p>
          </p:txBody>
        </p:sp>
        <p:sp>
          <p:nvSpPr>
            <p:cNvPr id="26" name="TextBox 25">
              <a:extLst>
                <a:ext uri="{FF2B5EF4-FFF2-40B4-BE49-F238E27FC236}">
                  <a16:creationId xmlns:a16="http://schemas.microsoft.com/office/drawing/2014/main" id="{D1DB8ACB-5810-1A90-51D1-D9B2BF1B0126}"/>
                </a:ext>
              </a:extLst>
            </p:cNvPr>
            <p:cNvSpPr txBox="1"/>
            <p:nvPr/>
          </p:nvSpPr>
          <p:spPr>
            <a:xfrm rot="5400000">
              <a:off x="5691832" y="4809723"/>
              <a:ext cx="295274" cy="261610"/>
            </a:xfrm>
            <a:prstGeom prst="rect">
              <a:avLst/>
            </a:prstGeom>
            <a:noFill/>
          </p:spPr>
          <p:txBody>
            <a:bodyPr wrap="none" rtlCol="0">
              <a:spAutoFit/>
            </a:bodyPr>
            <a:lstStyle/>
            <a:p>
              <a:r>
                <a:rPr lang="en-AU" sz="1100" dirty="0"/>
                <a:t>…</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92AC38-E834-DD98-6384-E889C2607DC4}"/>
                  </a:ext>
                </a:extLst>
              </p:cNvPr>
              <p:cNvSpPr txBox="1"/>
              <p:nvPr/>
            </p:nvSpPr>
            <p:spPr>
              <a:xfrm>
                <a:off x="7235680" y="3765869"/>
                <a:ext cx="41664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4000" i="1" smtClean="0">
                          <a:latin typeface="Cambria Math" panose="02040503050406030204" pitchFamily="18" charset="0"/>
                        </a:rPr>
                        <m:t>𝛴</m:t>
                      </m:r>
                    </m:oMath>
                  </m:oMathPara>
                </a14:m>
                <a:endParaRPr lang="en-AU" sz="4000" dirty="0"/>
              </a:p>
            </p:txBody>
          </p:sp>
        </mc:Choice>
        <mc:Fallback xmlns="">
          <p:sp>
            <p:nvSpPr>
              <p:cNvPr id="28" name="TextBox 27">
                <a:extLst>
                  <a:ext uri="{FF2B5EF4-FFF2-40B4-BE49-F238E27FC236}">
                    <a16:creationId xmlns:a16="http://schemas.microsoft.com/office/drawing/2014/main" id="{4D92AC38-E834-DD98-6384-E889C2607DC4}"/>
                  </a:ext>
                </a:extLst>
              </p:cNvPr>
              <p:cNvSpPr txBox="1">
                <a:spLocks noRot="1" noChangeAspect="1" noMove="1" noResize="1" noEditPoints="1" noAdjustHandles="1" noChangeArrowheads="1" noChangeShapeType="1" noTextEdit="1"/>
              </p:cNvSpPr>
              <p:nvPr/>
            </p:nvSpPr>
            <p:spPr>
              <a:xfrm>
                <a:off x="7235680" y="3765869"/>
                <a:ext cx="416645" cy="615553"/>
              </a:xfrm>
              <a:prstGeom prst="rect">
                <a:avLst/>
              </a:prstGeom>
              <a:blipFill>
                <a:blip r:embed="rId8"/>
                <a:stretch>
                  <a:fillRect/>
                </a:stretch>
              </a:blipFill>
            </p:spPr>
            <p:txBody>
              <a:bodyPr/>
              <a:lstStyle/>
              <a:p>
                <a:r>
                  <a:rPr lang="en-AU">
                    <a:noFill/>
                  </a:rPr>
                  <a:t> </a:t>
                </a:r>
              </a:p>
            </p:txBody>
          </p:sp>
        </mc:Fallback>
      </mc:AlternateContent>
      <p:cxnSp>
        <p:nvCxnSpPr>
          <p:cNvPr id="30" name="Straight Connector 29">
            <a:extLst>
              <a:ext uri="{FF2B5EF4-FFF2-40B4-BE49-F238E27FC236}">
                <a16:creationId xmlns:a16="http://schemas.microsoft.com/office/drawing/2014/main" id="{E62BA30B-8AA5-C212-540F-EF2F40687A82}"/>
              </a:ext>
            </a:extLst>
          </p:cNvPr>
          <p:cNvCxnSpPr>
            <a:stCxn id="14" idx="1"/>
            <a:endCxn id="28" idx="1"/>
          </p:cNvCxnSpPr>
          <p:nvPr/>
        </p:nvCxnSpPr>
        <p:spPr>
          <a:xfrm>
            <a:off x="6861072" y="3654249"/>
            <a:ext cx="374608" cy="419397"/>
          </a:xfrm>
          <a:prstGeom prst="line">
            <a:avLst/>
          </a:prstGeom>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213CCD57-9BD7-8DF2-79D2-A8CDDE3E0888}"/>
              </a:ext>
            </a:extLst>
          </p:cNvPr>
          <p:cNvCxnSpPr>
            <a:stCxn id="20" idx="1"/>
            <a:endCxn id="28" idx="1"/>
          </p:cNvCxnSpPr>
          <p:nvPr/>
        </p:nvCxnSpPr>
        <p:spPr>
          <a:xfrm>
            <a:off x="6859484" y="3941216"/>
            <a:ext cx="376196" cy="132430"/>
          </a:xfrm>
          <a:prstGeom prst="line">
            <a:avLst/>
          </a:prstGeom>
        </p:spPr>
        <p:style>
          <a:lnRef idx="1">
            <a:schemeClr val="accent3"/>
          </a:lnRef>
          <a:fillRef idx="0">
            <a:schemeClr val="accent3"/>
          </a:fillRef>
          <a:effectRef idx="0">
            <a:schemeClr val="accent3"/>
          </a:effectRef>
          <a:fontRef idx="minor">
            <a:schemeClr val="tx1"/>
          </a:fontRef>
        </p:style>
      </p:cxnSp>
      <p:cxnSp>
        <p:nvCxnSpPr>
          <p:cNvPr id="35" name="Straight Connector 34">
            <a:extLst>
              <a:ext uri="{FF2B5EF4-FFF2-40B4-BE49-F238E27FC236}">
                <a16:creationId xmlns:a16="http://schemas.microsoft.com/office/drawing/2014/main" id="{0B300E32-64E3-67D8-E35A-4DB9B8EB749E}"/>
              </a:ext>
            </a:extLst>
          </p:cNvPr>
          <p:cNvCxnSpPr>
            <a:stCxn id="22" idx="1"/>
            <a:endCxn id="28" idx="1"/>
          </p:cNvCxnSpPr>
          <p:nvPr/>
        </p:nvCxnSpPr>
        <p:spPr>
          <a:xfrm flipV="1">
            <a:off x="6861177" y="4073646"/>
            <a:ext cx="374503" cy="141975"/>
          </a:xfrm>
          <a:prstGeom prst="line">
            <a:avLst/>
          </a:prstGeom>
        </p:spPr>
        <p:style>
          <a:lnRef idx="1">
            <a:schemeClr val="accent3"/>
          </a:lnRef>
          <a:fillRef idx="0">
            <a:schemeClr val="accent3"/>
          </a:fillRef>
          <a:effectRef idx="0">
            <a:schemeClr val="accent3"/>
          </a:effectRef>
          <a:fontRef idx="minor">
            <a:schemeClr val="tx1"/>
          </a:fontRef>
        </p:style>
      </p:cxnSp>
      <p:cxnSp>
        <p:nvCxnSpPr>
          <p:cNvPr id="37" name="Straight Connector 36">
            <a:extLst>
              <a:ext uri="{FF2B5EF4-FFF2-40B4-BE49-F238E27FC236}">
                <a16:creationId xmlns:a16="http://schemas.microsoft.com/office/drawing/2014/main" id="{D9674B64-94AB-F602-7CF8-E302681C9DEE}"/>
              </a:ext>
            </a:extLst>
          </p:cNvPr>
          <p:cNvCxnSpPr>
            <a:stCxn id="24" idx="1"/>
            <a:endCxn id="28" idx="1"/>
          </p:cNvCxnSpPr>
          <p:nvPr/>
        </p:nvCxnSpPr>
        <p:spPr>
          <a:xfrm flipV="1">
            <a:off x="6859484" y="4073646"/>
            <a:ext cx="376196" cy="555951"/>
          </a:xfrm>
          <a:prstGeom prst="line">
            <a:avLst/>
          </a:prstGeom>
        </p:spPr>
        <p:style>
          <a:lnRef idx="1">
            <a:schemeClr val="accent3"/>
          </a:lnRef>
          <a:fillRef idx="0">
            <a:schemeClr val="accent3"/>
          </a:fillRef>
          <a:effectRef idx="0">
            <a:schemeClr val="accent3"/>
          </a:effectRef>
          <a:fontRef idx="minor">
            <a:schemeClr val="tx1"/>
          </a:fontRef>
        </p:style>
      </p:cxnSp>
      <p:pic>
        <p:nvPicPr>
          <p:cNvPr id="38" name="Picture 37">
            <a:extLst>
              <a:ext uri="{FF2B5EF4-FFF2-40B4-BE49-F238E27FC236}">
                <a16:creationId xmlns:a16="http://schemas.microsoft.com/office/drawing/2014/main" id="{2733A112-F482-1E64-31CC-D19C1B5A50DF}"/>
              </a:ext>
            </a:extLst>
          </p:cNvPr>
          <p:cNvPicPr>
            <a:picLocks noChangeAspect="1"/>
          </p:cNvPicPr>
          <p:nvPr/>
        </p:nvPicPr>
        <p:blipFill>
          <a:blip r:embed="rId9"/>
          <a:stretch>
            <a:fillRect/>
          </a:stretch>
        </p:blipFill>
        <p:spPr>
          <a:xfrm>
            <a:off x="8089055" y="3887908"/>
            <a:ext cx="371475" cy="371475"/>
          </a:xfrm>
          <a:prstGeom prst="rect">
            <a:avLst/>
          </a:prstGeom>
        </p:spPr>
      </p:pic>
      <p:pic>
        <p:nvPicPr>
          <p:cNvPr id="40" name="Graphic 39" descr="Chevron arrows with solid fill">
            <a:extLst>
              <a:ext uri="{FF2B5EF4-FFF2-40B4-BE49-F238E27FC236}">
                <a16:creationId xmlns:a16="http://schemas.microsoft.com/office/drawing/2014/main" id="{216AA52C-693A-F2B5-9444-23D1D8FC49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3074" y="3961362"/>
            <a:ext cx="395233" cy="224566"/>
          </a:xfrm>
          <a:prstGeom prst="rect">
            <a:avLst/>
          </a:prstGeom>
        </p:spPr>
      </p:pic>
      <p:pic>
        <p:nvPicPr>
          <p:cNvPr id="42" name="Graphic 41" descr="Laptop with solid fill">
            <a:extLst>
              <a:ext uri="{FF2B5EF4-FFF2-40B4-BE49-F238E27FC236}">
                <a16:creationId xmlns:a16="http://schemas.microsoft.com/office/drawing/2014/main" id="{2EC4C0ED-291D-0381-BA61-3E064BFE0F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46067" y="3609833"/>
            <a:ext cx="927624" cy="927624"/>
          </a:xfrm>
          <a:prstGeom prst="rect">
            <a:avLst/>
          </a:prstGeom>
        </p:spPr>
      </p:pic>
      <p:cxnSp>
        <p:nvCxnSpPr>
          <p:cNvPr id="44" name="Straight Arrow Connector 43">
            <a:extLst>
              <a:ext uri="{FF2B5EF4-FFF2-40B4-BE49-F238E27FC236}">
                <a16:creationId xmlns:a16="http://schemas.microsoft.com/office/drawing/2014/main" id="{23CF5127-08A4-851D-5F99-A0A091462659}"/>
              </a:ext>
            </a:extLst>
          </p:cNvPr>
          <p:cNvCxnSpPr>
            <a:cxnSpLocks/>
            <a:endCxn id="42" idx="1"/>
          </p:cNvCxnSpPr>
          <p:nvPr/>
        </p:nvCxnSpPr>
        <p:spPr>
          <a:xfrm flipV="1">
            <a:off x="8505037" y="4073645"/>
            <a:ext cx="1141030" cy="7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6381BC0-CA34-5890-03D5-42E1113A08DC}"/>
              </a:ext>
            </a:extLst>
          </p:cNvPr>
          <p:cNvSpPr txBox="1"/>
          <p:nvPr/>
        </p:nvSpPr>
        <p:spPr>
          <a:xfrm>
            <a:off x="8830252" y="3791456"/>
            <a:ext cx="425116" cy="261610"/>
          </a:xfrm>
          <a:prstGeom prst="rect">
            <a:avLst/>
          </a:prstGeom>
          <a:noFill/>
        </p:spPr>
        <p:txBody>
          <a:bodyPr wrap="none" rtlCol="0">
            <a:spAutoFit/>
          </a:bodyPr>
          <a:lstStyle/>
          <a:p>
            <a:r>
              <a:rPr lang="en-AU" sz="1100" dirty="0"/>
              <a:t>SQL</a:t>
            </a:r>
          </a:p>
        </p:txBody>
      </p:sp>
      <p:pic>
        <p:nvPicPr>
          <p:cNvPr id="1026" name="Picture 2">
            <a:extLst>
              <a:ext uri="{FF2B5EF4-FFF2-40B4-BE49-F238E27FC236}">
                <a16:creationId xmlns:a16="http://schemas.microsoft.com/office/drawing/2014/main" id="{6CD32622-F7AD-6A6E-7BB2-3F2B5C9C429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763" t="51146" r="8295" b="-1"/>
          <a:stretch/>
        </p:blipFill>
        <p:spPr bwMode="auto">
          <a:xfrm>
            <a:off x="9860641" y="3962432"/>
            <a:ext cx="498476" cy="16527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E4A199D0-364A-C995-B841-9F088C1A726E}"/>
              </a:ext>
            </a:extLst>
          </p:cNvPr>
          <p:cNvSpPr txBox="1"/>
          <p:nvPr/>
        </p:nvSpPr>
        <p:spPr>
          <a:xfrm>
            <a:off x="9789439" y="4748249"/>
            <a:ext cx="640881" cy="369332"/>
          </a:xfrm>
          <a:prstGeom prst="rect">
            <a:avLst/>
          </a:prstGeom>
          <a:noFill/>
        </p:spPr>
        <p:txBody>
          <a:bodyPr wrap="none" rtlCol="0">
            <a:spAutoFit/>
          </a:bodyPr>
          <a:lstStyle/>
          <a:p>
            <a:r>
              <a:rPr lang="en-AU" dirty="0"/>
              <a:t>CSV </a:t>
            </a:r>
          </a:p>
        </p:txBody>
      </p:sp>
      <p:cxnSp>
        <p:nvCxnSpPr>
          <p:cNvPr id="55" name="Straight Arrow Connector 54">
            <a:extLst>
              <a:ext uri="{FF2B5EF4-FFF2-40B4-BE49-F238E27FC236}">
                <a16:creationId xmlns:a16="http://schemas.microsoft.com/office/drawing/2014/main" id="{8C7ABAB9-F71B-1CFA-D39F-2A0E3C4F45FC}"/>
              </a:ext>
            </a:extLst>
          </p:cNvPr>
          <p:cNvCxnSpPr>
            <a:cxnSpLocks/>
            <a:stCxn id="42" idx="2"/>
            <a:endCxn id="53" idx="0"/>
          </p:cNvCxnSpPr>
          <p:nvPr/>
        </p:nvCxnSpPr>
        <p:spPr>
          <a:xfrm>
            <a:off x="10109879" y="4537457"/>
            <a:ext cx="1" cy="210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2982A046-2447-456D-47E4-53857E73C187}"/>
              </a:ext>
            </a:extLst>
          </p:cNvPr>
          <p:cNvSpPr/>
          <p:nvPr/>
        </p:nvSpPr>
        <p:spPr>
          <a:xfrm>
            <a:off x="8764664" y="5436318"/>
            <a:ext cx="1408341" cy="646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a:extLst>
              <a:ext uri="{FF2B5EF4-FFF2-40B4-BE49-F238E27FC236}">
                <a16:creationId xmlns:a16="http://schemas.microsoft.com/office/drawing/2014/main" id="{DA695CED-8EA1-38D7-0A2F-C77C02ADBF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04539" y="5752458"/>
            <a:ext cx="503281" cy="2713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0562CF-DDA7-14F8-23B2-EE5D389EE24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4117" b="14275"/>
          <a:stretch/>
        </p:blipFill>
        <p:spPr bwMode="auto">
          <a:xfrm>
            <a:off x="8809994" y="5827916"/>
            <a:ext cx="723928" cy="2099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CB9DB1-9244-EDCD-795D-BA68465F96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51400" y="5499015"/>
            <a:ext cx="1234868" cy="245501"/>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E7FF2858-5C97-FB96-69A7-68B3F192D7A7}"/>
              </a:ext>
            </a:extLst>
          </p:cNvPr>
          <p:cNvSpPr/>
          <p:nvPr/>
        </p:nvSpPr>
        <p:spPr>
          <a:xfrm>
            <a:off x="10320789" y="5436318"/>
            <a:ext cx="1102861" cy="446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a:extLst>
              <a:ext uri="{FF2B5EF4-FFF2-40B4-BE49-F238E27FC236}">
                <a16:creationId xmlns:a16="http://schemas.microsoft.com/office/drawing/2014/main" id="{0A099E29-0874-E6E7-B873-A9DAD31788A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8518" b="29353"/>
          <a:stretch/>
        </p:blipFill>
        <p:spPr bwMode="auto">
          <a:xfrm>
            <a:off x="10395620" y="5542010"/>
            <a:ext cx="951627" cy="224510"/>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Connector: Elbow 1042">
            <a:extLst>
              <a:ext uri="{FF2B5EF4-FFF2-40B4-BE49-F238E27FC236}">
                <a16:creationId xmlns:a16="http://schemas.microsoft.com/office/drawing/2014/main" id="{97EA1C01-8D64-114A-B690-530BAF0F67EC}"/>
              </a:ext>
            </a:extLst>
          </p:cNvPr>
          <p:cNvCxnSpPr>
            <a:cxnSpLocks/>
            <a:stCxn id="53" idx="2"/>
            <a:endCxn id="59" idx="0"/>
          </p:cNvCxnSpPr>
          <p:nvPr/>
        </p:nvCxnSpPr>
        <p:spPr>
          <a:xfrm rot="16200000" flipH="1">
            <a:off x="10331682" y="4895779"/>
            <a:ext cx="318737" cy="76234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45" name="Connector: Elbow 1044">
            <a:extLst>
              <a:ext uri="{FF2B5EF4-FFF2-40B4-BE49-F238E27FC236}">
                <a16:creationId xmlns:a16="http://schemas.microsoft.com/office/drawing/2014/main" id="{9C582274-2E5D-2327-6B53-69DFB6AF49ED}"/>
              </a:ext>
            </a:extLst>
          </p:cNvPr>
          <p:cNvCxnSpPr>
            <a:stCxn id="53" idx="2"/>
            <a:endCxn id="57" idx="0"/>
          </p:cNvCxnSpPr>
          <p:nvPr/>
        </p:nvCxnSpPr>
        <p:spPr>
          <a:xfrm rot="5400000">
            <a:off x="9629990" y="4956427"/>
            <a:ext cx="318737" cy="64104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55" name="Connector: Elbow 1054">
            <a:extLst>
              <a:ext uri="{FF2B5EF4-FFF2-40B4-BE49-F238E27FC236}">
                <a16:creationId xmlns:a16="http://schemas.microsoft.com/office/drawing/2014/main" id="{6D24DD64-E6D2-5B29-14DA-7AA4433F1350}"/>
              </a:ext>
            </a:extLst>
          </p:cNvPr>
          <p:cNvCxnSpPr>
            <a:stCxn id="57" idx="1"/>
            <a:endCxn id="38" idx="2"/>
          </p:cNvCxnSpPr>
          <p:nvPr/>
        </p:nvCxnSpPr>
        <p:spPr>
          <a:xfrm rot="10800000">
            <a:off x="8274794" y="4259384"/>
            <a:ext cx="489871" cy="14999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383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75833" y="546938"/>
            <a:ext cx="4401941" cy="1204912"/>
          </a:xfrm>
        </p:spPr>
        <p:txBody>
          <a:bodyPr>
            <a:normAutofit fontScale="90000"/>
          </a:bodyPr>
          <a:lstStyle/>
          <a:p>
            <a:r>
              <a:rPr lang="en-US" dirty="0"/>
              <a:t>Creation of SQL Lite database and data loading</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2023</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Project - 04</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7" name="Rectangle 6">
            <a:extLst>
              <a:ext uri="{FF2B5EF4-FFF2-40B4-BE49-F238E27FC236}">
                <a16:creationId xmlns:a16="http://schemas.microsoft.com/office/drawing/2014/main" id="{D9A1BE64-B406-0CFC-4C6C-E71669B45819}"/>
              </a:ext>
            </a:extLst>
          </p:cNvPr>
          <p:cNvSpPr/>
          <p:nvPr/>
        </p:nvSpPr>
        <p:spPr>
          <a:xfrm>
            <a:off x="5781431" y="6682155"/>
            <a:ext cx="629138" cy="148491"/>
          </a:xfrm>
          <a:prstGeom prst="rect">
            <a:avLst/>
          </a:prstGeom>
          <a:solidFill>
            <a:srgbClr val="E9E6DF"/>
          </a:solidFill>
          <a:ln>
            <a:solidFill>
              <a:srgbClr val="E9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 Placeholder 3">
            <a:extLst>
              <a:ext uri="{FF2B5EF4-FFF2-40B4-BE49-F238E27FC236}">
                <a16:creationId xmlns:a16="http://schemas.microsoft.com/office/drawing/2014/main" id="{43317F9D-99D3-41F2-69B2-D92DE1371A8F}"/>
              </a:ext>
            </a:extLst>
          </p:cNvPr>
          <p:cNvSpPr txBox="1">
            <a:spLocks/>
          </p:cNvSpPr>
          <p:nvPr/>
        </p:nvSpPr>
        <p:spPr>
          <a:xfrm>
            <a:off x="222669" y="4926339"/>
            <a:ext cx="7245957" cy="16852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000" dirty="0"/>
              <a:t>SQLite Datasets from different Fields altered to be read with SQL Alchemy</a:t>
            </a:r>
          </a:p>
          <a:p>
            <a:pPr lvl="1"/>
            <a:r>
              <a:rPr lang="en-ZA" sz="1600" dirty="0"/>
              <a:t>Auto-Incrementing Indexes and Primary Keys created</a:t>
            </a:r>
          </a:p>
          <a:p>
            <a:r>
              <a:rPr lang="en-ZA" sz="2000" dirty="0"/>
              <a:t>Concatenated and consolidated information in CSV files</a:t>
            </a:r>
          </a:p>
        </p:txBody>
      </p:sp>
      <p:pic>
        <p:nvPicPr>
          <p:cNvPr id="13" name="Picture 12">
            <a:extLst>
              <a:ext uri="{FF2B5EF4-FFF2-40B4-BE49-F238E27FC236}">
                <a16:creationId xmlns:a16="http://schemas.microsoft.com/office/drawing/2014/main" id="{B5889204-4314-3A9A-EE03-1AE0676B91EF}"/>
              </a:ext>
            </a:extLst>
          </p:cNvPr>
          <p:cNvPicPr>
            <a:picLocks noChangeAspect="1"/>
          </p:cNvPicPr>
          <p:nvPr/>
        </p:nvPicPr>
        <p:blipFill>
          <a:blip r:embed="rId3"/>
          <a:stretch>
            <a:fillRect/>
          </a:stretch>
        </p:blipFill>
        <p:spPr>
          <a:xfrm>
            <a:off x="475833" y="2004588"/>
            <a:ext cx="6697660" cy="2741180"/>
          </a:xfrm>
          <a:prstGeom prst="rect">
            <a:avLst/>
          </a:prstGeom>
        </p:spPr>
      </p:pic>
      <p:pic>
        <p:nvPicPr>
          <p:cNvPr id="11" name="Picture 10">
            <a:extLst>
              <a:ext uri="{FF2B5EF4-FFF2-40B4-BE49-F238E27FC236}">
                <a16:creationId xmlns:a16="http://schemas.microsoft.com/office/drawing/2014/main" id="{942FA587-8DA9-1A46-6333-740A54B1015A}"/>
              </a:ext>
            </a:extLst>
          </p:cNvPr>
          <p:cNvPicPr>
            <a:picLocks noChangeAspect="1"/>
          </p:cNvPicPr>
          <p:nvPr/>
        </p:nvPicPr>
        <p:blipFill rotWithShape="1">
          <a:blip r:embed="rId4"/>
          <a:srcRect b="8522"/>
          <a:stretch/>
        </p:blipFill>
        <p:spPr>
          <a:xfrm>
            <a:off x="4942239" y="1258306"/>
            <a:ext cx="2526387" cy="3613493"/>
          </a:xfrm>
          <a:prstGeom prst="rect">
            <a:avLst/>
          </a:prstGeom>
        </p:spPr>
      </p:pic>
      <p:pic>
        <p:nvPicPr>
          <p:cNvPr id="15" name="Picture 14">
            <a:extLst>
              <a:ext uri="{FF2B5EF4-FFF2-40B4-BE49-F238E27FC236}">
                <a16:creationId xmlns:a16="http://schemas.microsoft.com/office/drawing/2014/main" id="{10606CA0-B222-AC7B-DE76-62C8AB290891}"/>
              </a:ext>
            </a:extLst>
          </p:cNvPr>
          <p:cNvPicPr>
            <a:picLocks noChangeAspect="1"/>
          </p:cNvPicPr>
          <p:nvPr/>
        </p:nvPicPr>
        <p:blipFill>
          <a:blip r:embed="rId5"/>
          <a:stretch>
            <a:fillRect/>
          </a:stretch>
        </p:blipFill>
        <p:spPr>
          <a:xfrm>
            <a:off x="8220596" y="1714686"/>
            <a:ext cx="3748735" cy="3872753"/>
          </a:xfrm>
          <a:prstGeom prst="rect">
            <a:avLst/>
          </a:prstGeom>
        </p:spPr>
      </p:pic>
      <p:pic>
        <p:nvPicPr>
          <p:cNvPr id="9" name="Picture 8">
            <a:extLst>
              <a:ext uri="{FF2B5EF4-FFF2-40B4-BE49-F238E27FC236}">
                <a16:creationId xmlns:a16="http://schemas.microsoft.com/office/drawing/2014/main" id="{FD7737BC-7791-BB29-F174-DFD3CB954B59}"/>
              </a:ext>
            </a:extLst>
          </p:cNvPr>
          <p:cNvPicPr>
            <a:picLocks noChangeAspect="1"/>
          </p:cNvPicPr>
          <p:nvPr/>
        </p:nvPicPr>
        <p:blipFill>
          <a:blip r:embed="rId6"/>
          <a:stretch>
            <a:fillRect/>
          </a:stretch>
        </p:blipFill>
        <p:spPr>
          <a:xfrm>
            <a:off x="7569637" y="190313"/>
            <a:ext cx="3401541" cy="3833080"/>
          </a:xfrm>
          <a:prstGeom prst="rect">
            <a:avLst/>
          </a:prstGeom>
        </p:spPr>
      </p:pic>
      <p:pic>
        <p:nvPicPr>
          <p:cNvPr id="12" name="Picture 11">
            <a:extLst>
              <a:ext uri="{FF2B5EF4-FFF2-40B4-BE49-F238E27FC236}">
                <a16:creationId xmlns:a16="http://schemas.microsoft.com/office/drawing/2014/main" id="{F9FDD4F6-C0AD-B342-BCDF-385BABBAD987}"/>
              </a:ext>
            </a:extLst>
          </p:cNvPr>
          <p:cNvPicPr>
            <a:picLocks noChangeAspect="1"/>
          </p:cNvPicPr>
          <p:nvPr/>
        </p:nvPicPr>
        <p:blipFill>
          <a:blip r:embed="rId7"/>
          <a:stretch>
            <a:fillRect/>
          </a:stretch>
        </p:blipFill>
        <p:spPr>
          <a:xfrm>
            <a:off x="7076003" y="5696123"/>
            <a:ext cx="4893328" cy="551542"/>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339986" y="382956"/>
            <a:ext cx="3855496" cy="846301"/>
          </a:xfrm>
        </p:spPr>
        <p:txBody>
          <a:bodyPr>
            <a:normAutofit/>
          </a:bodyPr>
          <a:lstStyle/>
          <a:p>
            <a:r>
              <a:rPr lang="en-ZA" dirty="0"/>
              <a:t>Analysing data</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9</a:t>
            </a:fld>
            <a:endParaRPr lang="en-ZA" dirty="0"/>
          </a:p>
        </p:txBody>
      </p:sp>
      <p:sp>
        <p:nvSpPr>
          <p:cNvPr id="11" name="Rectangle 10">
            <a:extLst>
              <a:ext uri="{FF2B5EF4-FFF2-40B4-BE49-F238E27FC236}">
                <a16:creationId xmlns:a16="http://schemas.microsoft.com/office/drawing/2014/main" id="{C975AFE0-A988-C2FF-B639-7E8B751ADF96}"/>
              </a:ext>
            </a:extLst>
          </p:cNvPr>
          <p:cNvSpPr/>
          <p:nvPr/>
        </p:nvSpPr>
        <p:spPr>
          <a:xfrm>
            <a:off x="5708664" y="6680482"/>
            <a:ext cx="727305" cy="16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2">
            <a:extLst>
              <a:ext uri="{FF2B5EF4-FFF2-40B4-BE49-F238E27FC236}">
                <a16:creationId xmlns:a16="http://schemas.microsoft.com/office/drawing/2014/main" id="{127323F4-3871-E362-38CB-4FFB1A5E476A}"/>
              </a:ext>
            </a:extLst>
          </p:cNvPr>
          <p:cNvSpPr>
            <a:spLocks noGrp="1"/>
          </p:cNvSpPr>
          <p:nvPr>
            <p:ph type="ftr" sz="quarter" idx="21"/>
          </p:nvPr>
        </p:nvSpPr>
        <p:spPr>
          <a:xfrm>
            <a:off x="7161955" y="6356350"/>
            <a:ext cx="3243942" cy="365125"/>
          </a:xfrm>
        </p:spPr>
        <p:txBody>
          <a:bodyPr/>
          <a:lstStyle/>
          <a:p>
            <a:r>
              <a:rPr lang="en-US" dirty="0"/>
              <a:t>Project - 04</a:t>
            </a:r>
          </a:p>
        </p:txBody>
      </p:sp>
      <p:sp>
        <p:nvSpPr>
          <p:cNvPr id="20" name="Text Placeholder 3">
            <a:extLst>
              <a:ext uri="{FF2B5EF4-FFF2-40B4-BE49-F238E27FC236}">
                <a16:creationId xmlns:a16="http://schemas.microsoft.com/office/drawing/2014/main" id="{60EEB878-A193-4D34-2A52-371552649368}"/>
              </a:ext>
            </a:extLst>
          </p:cNvPr>
          <p:cNvSpPr txBox="1">
            <a:spLocks/>
          </p:cNvSpPr>
          <p:nvPr/>
        </p:nvSpPr>
        <p:spPr>
          <a:xfrm>
            <a:off x="6387154" y="1356297"/>
            <a:ext cx="4885897" cy="47806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ZA" sz="2000" dirty="0"/>
          </a:p>
          <a:p>
            <a:r>
              <a:rPr lang="en-ZA" sz="2000" dirty="0"/>
              <a:t>Channels used for modelling:</a:t>
            </a:r>
          </a:p>
          <a:p>
            <a:endParaRPr lang="en-ZA" sz="2000" dirty="0"/>
          </a:p>
          <a:p>
            <a:pPr lvl="1">
              <a:buFont typeface="Wingdings" panose="05000000000000000000" pitchFamily="2" charset="2"/>
              <a:buChar char="ü"/>
            </a:pPr>
            <a:r>
              <a:rPr lang="en-ZA" sz="1600" dirty="0" err="1"/>
              <a:t>Magsus</a:t>
            </a:r>
            <a:r>
              <a:rPr lang="en-ZA" sz="1600" dirty="0"/>
              <a:t> Tool - 'SUSCEP_CGS E-5’ </a:t>
            </a:r>
          </a:p>
          <a:p>
            <a:pPr lvl="1">
              <a:buFont typeface="Wingdings" panose="05000000000000000000" pitchFamily="2" charset="2"/>
              <a:buChar char="ü"/>
            </a:pPr>
            <a:r>
              <a:rPr lang="en-ZA" sz="1600" dirty="0" err="1"/>
              <a:t>Magsus</a:t>
            </a:r>
            <a:r>
              <a:rPr lang="en-ZA" sz="1600" dirty="0"/>
              <a:t> Tool- 'GAM(NAT)_CPS’</a:t>
            </a:r>
          </a:p>
          <a:p>
            <a:pPr lvl="1">
              <a:buFont typeface="Wingdings" panose="05000000000000000000" pitchFamily="2" charset="2"/>
              <a:buChar char="ü"/>
            </a:pPr>
            <a:r>
              <a:rPr lang="en-ZA" sz="1600" dirty="0"/>
              <a:t>Density Tool- 'DENSITY_G/CC’</a:t>
            </a:r>
          </a:p>
          <a:p>
            <a:pPr lvl="1">
              <a:buFont typeface="Wingdings" panose="05000000000000000000" pitchFamily="2" charset="2"/>
              <a:buChar char="ü"/>
            </a:pPr>
            <a:endParaRPr lang="en-ZA" sz="1600" dirty="0"/>
          </a:p>
          <a:p>
            <a:r>
              <a:rPr lang="en-ZA" sz="2000" dirty="0"/>
              <a:t>Data visualisation required to understand tool response and to determine a model to be used</a:t>
            </a:r>
          </a:p>
          <a:p>
            <a:r>
              <a:rPr lang="en-ZA" sz="2000" dirty="0"/>
              <a:t>To help the operators we need to understand the data first! </a:t>
            </a:r>
          </a:p>
          <a:p>
            <a:pPr lvl="1">
              <a:buFont typeface="Wingdings" panose="05000000000000000000" pitchFamily="2" charset="2"/>
              <a:buChar char="ü"/>
            </a:pPr>
            <a:endParaRPr lang="en-US" sz="1600" dirty="0"/>
          </a:p>
        </p:txBody>
      </p:sp>
      <p:pic>
        <p:nvPicPr>
          <p:cNvPr id="6" name="Picture 5">
            <a:extLst>
              <a:ext uri="{FF2B5EF4-FFF2-40B4-BE49-F238E27FC236}">
                <a16:creationId xmlns:a16="http://schemas.microsoft.com/office/drawing/2014/main" id="{A808E8F6-E935-9E68-5498-806AFADA9AE9}"/>
              </a:ext>
            </a:extLst>
          </p:cNvPr>
          <p:cNvPicPr>
            <a:picLocks noChangeAspect="1"/>
          </p:cNvPicPr>
          <p:nvPr/>
        </p:nvPicPr>
        <p:blipFill>
          <a:blip r:embed="rId3"/>
          <a:stretch>
            <a:fillRect/>
          </a:stretch>
        </p:blipFill>
        <p:spPr>
          <a:xfrm>
            <a:off x="995082" y="1229257"/>
            <a:ext cx="3732411" cy="2465039"/>
          </a:xfrm>
          <a:prstGeom prst="rect">
            <a:avLst/>
          </a:prstGeom>
        </p:spPr>
      </p:pic>
      <p:pic>
        <p:nvPicPr>
          <p:cNvPr id="5" name="Picture 4">
            <a:extLst>
              <a:ext uri="{FF2B5EF4-FFF2-40B4-BE49-F238E27FC236}">
                <a16:creationId xmlns:a16="http://schemas.microsoft.com/office/drawing/2014/main" id="{99B43CAD-5448-A0A7-F1F1-3916D016B020}"/>
              </a:ext>
            </a:extLst>
          </p:cNvPr>
          <p:cNvPicPr>
            <a:picLocks noChangeAspect="1"/>
          </p:cNvPicPr>
          <p:nvPr/>
        </p:nvPicPr>
        <p:blipFill>
          <a:blip r:embed="rId4"/>
          <a:stretch>
            <a:fillRect/>
          </a:stretch>
        </p:blipFill>
        <p:spPr>
          <a:xfrm>
            <a:off x="573676" y="3746619"/>
            <a:ext cx="5134988" cy="2251354"/>
          </a:xfrm>
          <a:prstGeom prst="rect">
            <a:avLst/>
          </a:prstGeom>
        </p:spPr>
      </p:pic>
    </p:spTree>
    <p:extLst>
      <p:ext uri="{BB962C8B-B14F-4D97-AF65-F5344CB8AC3E}">
        <p14:creationId xmlns:p14="http://schemas.microsoft.com/office/powerpoint/2010/main" val="4030588585"/>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8bb759f6-5337-4dc5-b19b-e74b6da11f8f}" enabled="1" method="Standard" siteId="{41ff26dc-250f-4b13-8981-739be8610c21}" contentBits="2"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3368</TotalTime>
  <Words>2674</Words>
  <Application>Microsoft Office PowerPoint</Application>
  <PresentationFormat>Widescreen</PresentationFormat>
  <Paragraphs>251</Paragraphs>
  <Slides>22</Slides>
  <Notes>15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Söhne</vt:lpstr>
      <vt:lpstr>Tenorite</vt:lpstr>
      <vt:lpstr>Wingdings</vt:lpstr>
      <vt:lpstr>Monoline</vt:lpstr>
      <vt:lpstr>Project – 04 Geophysical tool response</vt:lpstr>
      <vt:lpstr>background</vt:lpstr>
      <vt:lpstr>PROBLEM</vt:lpstr>
      <vt:lpstr>Proposed solution</vt:lpstr>
      <vt:lpstr>Project OVERVIEW</vt:lpstr>
      <vt:lpstr>Gathering data</vt:lpstr>
      <vt:lpstr>Gathering data</vt:lpstr>
      <vt:lpstr>Creation of SQL Lite database and data loading</vt:lpstr>
      <vt:lpstr>Analysing data</vt:lpstr>
      <vt:lpstr>Data analysis /First operator aid</vt:lpstr>
      <vt:lpstr>Data analysis /First operator aid</vt:lpstr>
      <vt:lpstr>Cleaning DATA</vt:lpstr>
      <vt:lpstr>Clustering data – DBSCAN </vt:lpstr>
      <vt:lpstr>Clustering data  </vt:lpstr>
      <vt:lpstr>Clustering Results</vt:lpstr>
      <vt:lpstr>Machine learning REsults</vt:lpstr>
      <vt:lpstr>Machine learning Results</vt:lpstr>
      <vt:lpstr>Deciding criteria</vt:lpstr>
      <vt:lpstr>Final remarks</vt:lpstr>
      <vt:lpstr>SUMMARY</vt:lpstr>
      <vt:lpstr>Project requirements</vt:lpstr>
      <vt:lpstr>THANK YOU</vt:lpstr>
    </vt:vector>
  </TitlesOfParts>
  <Company>Schlumberger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 03 Inventory Matching Compliance</dc:title>
  <dc:creator>Gabriela Soter Roxo</dc:creator>
  <cp:keywords>SLB-Public</cp:keywords>
  <cp:lastModifiedBy>Luis Cárdenas</cp:lastModifiedBy>
  <cp:revision>87</cp:revision>
  <dcterms:created xsi:type="dcterms:W3CDTF">2023-04-10T10:49:05Z</dcterms:created>
  <dcterms:modified xsi:type="dcterms:W3CDTF">2023-05-31T23:00:39Z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Locations">
    <vt:lpwstr>Monoline:8</vt:lpwstr>
  </property>
  <property fmtid="{D5CDD505-2E9C-101B-9397-08002B2CF9AE}" pid="4" name="ClassificationContentMarkingFooterText">
    <vt:lpwstr>SLB-Private</vt:lpwstr>
  </property>
</Properties>
</file>